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1" r:id="rId1"/>
  </p:sldMasterIdLst>
  <p:notesMasterIdLst>
    <p:notesMasterId r:id="rId39"/>
  </p:notesMasterIdLst>
  <p:sldIdLst>
    <p:sldId id="256" r:id="rId2"/>
    <p:sldId id="258" r:id="rId3"/>
    <p:sldId id="259" r:id="rId4"/>
    <p:sldId id="260" r:id="rId5"/>
    <p:sldId id="262" r:id="rId6"/>
    <p:sldId id="263" r:id="rId7"/>
    <p:sldId id="265" r:id="rId8"/>
    <p:sldId id="266" r:id="rId9"/>
    <p:sldId id="267" r:id="rId10"/>
    <p:sldId id="268" r:id="rId11"/>
    <p:sldId id="273" r:id="rId12"/>
    <p:sldId id="274" r:id="rId13"/>
    <p:sldId id="275" r:id="rId14"/>
    <p:sldId id="269" r:id="rId15"/>
    <p:sldId id="270" r:id="rId16"/>
    <p:sldId id="271" r:id="rId17"/>
    <p:sldId id="272" r:id="rId18"/>
    <p:sldId id="276" r:id="rId19"/>
    <p:sldId id="277" r:id="rId20"/>
    <p:sldId id="278" r:id="rId21"/>
    <p:sldId id="279" r:id="rId22"/>
    <p:sldId id="280" r:id="rId23"/>
    <p:sldId id="281" r:id="rId24"/>
    <p:sldId id="290"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304" autoAdjust="0"/>
  </p:normalViewPr>
  <p:slideViewPr>
    <p:cSldViewPr snapToGrid="0">
      <p:cViewPr varScale="1">
        <p:scale>
          <a:sx n="43" d="100"/>
          <a:sy n="43" d="100"/>
        </p:scale>
        <p:origin x="157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4/8/2019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a:t>
            </a:fld>
            <a:endParaRPr lang="en-US"/>
          </a:p>
        </p:txBody>
      </p:sp>
    </p:spTree>
    <p:extLst>
      <p:ext uri="{BB962C8B-B14F-4D97-AF65-F5344CB8AC3E}">
        <p14:creationId xmlns:p14="http://schemas.microsoft.com/office/powerpoint/2010/main" val="284974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10</a:t>
            </a:fld>
            <a:endParaRPr lang="en-US"/>
          </a:p>
        </p:txBody>
      </p:sp>
    </p:spTree>
    <p:extLst>
      <p:ext uri="{BB962C8B-B14F-4D97-AF65-F5344CB8AC3E}">
        <p14:creationId xmlns:p14="http://schemas.microsoft.com/office/powerpoint/2010/main" val="49104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11</a:t>
            </a:fld>
            <a:endParaRPr lang="en-US"/>
          </a:p>
        </p:txBody>
      </p:sp>
    </p:spTree>
    <p:extLst>
      <p:ext uri="{BB962C8B-B14F-4D97-AF65-F5344CB8AC3E}">
        <p14:creationId xmlns:p14="http://schemas.microsoft.com/office/powerpoint/2010/main" val="602295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12</a:t>
            </a:fld>
            <a:endParaRPr lang="en-US"/>
          </a:p>
        </p:txBody>
      </p:sp>
    </p:spTree>
    <p:extLst>
      <p:ext uri="{BB962C8B-B14F-4D97-AF65-F5344CB8AC3E}">
        <p14:creationId xmlns:p14="http://schemas.microsoft.com/office/powerpoint/2010/main" val="1040670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property you’re generating a label for doesn’t have a [Display] attribute, the Label Tag Helper will use the </a:t>
            </a:r>
            <a:r>
              <a:rPr lang="en-US" b="1" dirty="0" smtClean="0"/>
              <a:t>name of the property </a:t>
            </a:r>
            <a:r>
              <a:rPr lang="en-US" dirty="0" smtClean="0"/>
              <a:t>instead. </a:t>
            </a:r>
          </a:p>
          <a:p>
            <a:endParaRPr lang="en-US" dirty="0" smtClean="0"/>
          </a:p>
          <a:p>
            <a:r>
              <a:rPr lang="en-US" dirty="0" smtClean="0"/>
              <a:t>NOTE The for attribute is important for accessibility. It specifies the ID of the element to which the label refers. </a:t>
            </a:r>
          </a:p>
          <a:p>
            <a:endParaRPr lang="en-US" dirty="0" smtClean="0"/>
          </a:p>
          <a:p>
            <a:r>
              <a:rPr lang="en-US" sz="1200" b="0" i="0" kern="1200" dirty="0" smtClean="0">
                <a:solidFill>
                  <a:schemeClr val="tx1"/>
                </a:solidFill>
                <a:effectLst/>
                <a:latin typeface="+mn-lt"/>
                <a:ea typeface="+mn-ea"/>
                <a:cs typeface="+mn-cs"/>
              </a:rPr>
              <a:t>For a </a:t>
            </a:r>
            <a:r>
              <a:rPr lang="en-US" dirty="0" smtClean="0"/>
              <a:t>&lt;label&gt;</a:t>
            </a:r>
            <a:r>
              <a:rPr lang="en-US" sz="1200" b="0" i="0" kern="1200" dirty="0" smtClean="0">
                <a:solidFill>
                  <a:schemeClr val="tx1"/>
                </a:solidFill>
                <a:effectLst/>
                <a:latin typeface="+mn-lt"/>
                <a:ea typeface="+mn-ea"/>
                <a:cs typeface="+mn-cs"/>
              </a:rPr>
              <a:t> to work properly, it must include a </a:t>
            </a:r>
            <a:r>
              <a:rPr lang="en-US" dirty="0" smtClean="0"/>
              <a:t>for</a:t>
            </a:r>
            <a:r>
              <a:rPr lang="en-US" sz="1200" b="0" i="0" kern="1200" dirty="0" smtClean="0">
                <a:solidFill>
                  <a:schemeClr val="tx1"/>
                </a:solidFill>
                <a:effectLst/>
                <a:latin typeface="+mn-lt"/>
                <a:ea typeface="+mn-ea"/>
                <a:cs typeface="+mn-cs"/>
              </a:rPr>
              <a:t> attribute, which identifies the </a:t>
            </a:r>
            <a:r>
              <a:rPr lang="en-US" dirty="0" smtClean="0"/>
              <a:t>&lt;input&gt;</a:t>
            </a:r>
            <a:r>
              <a:rPr lang="en-US" sz="1200" b="0" i="0" kern="1200" dirty="0" smtClean="0">
                <a:solidFill>
                  <a:schemeClr val="tx1"/>
                </a:solidFill>
                <a:effectLst/>
                <a:latin typeface="+mn-lt"/>
                <a:ea typeface="+mn-ea"/>
                <a:cs typeface="+mn-cs"/>
              </a:rPr>
              <a:t> to which it is associated. The </a:t>
            </a:r>
            <a:r>
              <a:rPr lang="en-US" dirty="0" smtClean="0"/>
              <a:t>for</a:t>
            </a:r>
            <a:r>
              <a:rPr lang="en-US" sz="1200" b="0" i="0" kern="1200" dirty="0" smtClean="0">
                <a:solidFill>
                  <a:schemeClr val="tx1"/>
                </a:solidFill>
                <a:effectLst/>
                <a:latin typeface="+mn-lt"/>
                <a:ea typeface="+mn-ea"/>
                <a:cs typeface="+mn-cs"/>
              </a:rPr>
              <a:t> attribute's value should match the </a:t>
            </a:r>
            <a:r>
              <a:rPr lang="en-US" dirty="0" smtClean="0"/>
              <a:t>id</a:t>
            </a:r>
            <a:r>
              <a:rPr lang="en-US" sz="1200" b="0" i="0" kern="1200" dirty="0" smtClean="0">
                <a:solidFill>
                  <a:schemeClr val="tx1"/>
                </a:solidFill>
                <a:effectLst/>
                <a:latin typeface="+mn-lt"/>
                <a:ea typeface="+mn-ea"/>
                <a:cs typeface="+mn-cs"/>
              </a:rPr>
              <a:t> (not the </a:t>
            </a:r>
            <a:r>
              <a:rPr lang="en-US" dirty="0" smtClean="0"/>
              <a:t>name</a:t>
            </a:r>
            <a:r>
              <a:rPr lang="en-US" sz="1200" b="0" i="0" kern="1200" dirty="0" smtClean="0">
                <a:solidFill>
                  <a:schemeClr val="tx1"/>
                </a:solidFill>
                <a:effectLst/>
                <a:latin typeface="+mn-lt"/>
                <a:ea typeface="+mn-ea"/>
                <a:cs typeface="+mn-cs"/>
              </a:rPr>
              <a:t>) of the </a:t>
            </a:r>
            <a:r>
              <a:rPr lang="en-US" dirty="0" smtClean="0"/>
              <a:t>&lt;input&gt;</a:t>
            </a:r>
            <a:r>
              <a:rPr lang="en-US" sz="1200" b="0" i="0" kern="1200" dirty="0" smtClean="0">
                <a:solidFill>
                  <a:schemeClr val="tx1"/>
                </a:solidFill>
                <a:effectLst/>
                <a:latin typeface="+mn-lt"/>
                <a:ea typeface="+mn-ea"/>
                <a:cs typeface="+mn-cs"/>
              </a:rPr>
              <a:t> element.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3367817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14</a:t>
            </a:fld>
            <a:endParaRPr lang="en-US"/>
          </a:p>
        </p:txBody>
      </p:sp>
    </p:spTree>
    <p:extLst>
      <p:ext uri="{BB962C8B-B14F-4D97-AF65-F5344CB8AC3E}">
        <p14:creationId xmlns:p14="http://schemas.microsoft.com/office/powerpoint/2010/main" val="150154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1553671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16</a:t>
            </a:fld>
            <a:endParaRPr lang="en-US"/>
          </a:p>
        </p:txBody>
      </p:sp>
    </p:spTree>
    <p:extLst>
      <p:ext uri="{BB962C8B-B14F-4D97-AF65-F5344CB8AC3E}">
        <p14:creationId xmlns:p14="http://schemas.microsoft.com/office/powerpoint/2010/main" val="2571752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property is a string, so ordinarily, the Input Tag Helper would generate an &lt;input&gt; with type="text".  </a:t>
            </a:r>
          </a:p>
          <a:p>
            <a:r>
              <a:rPr lang="en-US" dirty="0" smtClean="0"/>
              <a:t>But the addition of the [</a:t>
            </a:r>
            <a:r>
              <a:rPr lang="en-US" dirty="0" err="1" smtClean="0"/>
              <a:t>EmailAddress</a:t>
            </a:r>
            <a:r>
              <a:rPr lang="en-US" dirty="0" smtClean="0"/>
              <a:t>] attribute provides additional metadata about the property. Consequently, the Tag Helper generates an HTML5 &lt;input&gt; with type="email":</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Perhaps the most striking addition is the swath of data-</a:t>
            </a:r>
            <a:r>
              <a:rPr lang="en-US" b="1" dirty="0" err="1" smtClean="0"/>
              <a:t>val</a:t>
            </a:r>
            <a:r>
              <a:rPr lang="en-US" b="1" dirty="0" smtClean="0"/>
              <a:t>-* attributes. These can be used by client-side JavaScript libraries such as jQuery to provide client-side validation of your </a:t>
            </a:r>
            <a:r>
              <a:rPr lang="en-US" b="1" dirty="0" err="1" smtClean="0"/>
              <a:t>DataAnnotations</a:t>
            </a:r>
            <a:r>
              <a:rPr lang="en-US" b="1" dirty="0" smtClean="0"/>
              <a:t> constraints. </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17</a:t>
            </a:fld>
            <a:endParaRPr lang="en-US"/>
          </a:p>
        </p:txBody>
      </p:sp>
    </p:spTree>
    <p:extLst>
      <p:ext uri="{BB962C8B-B14F-4D97-AF65-F5344CB8AC3E}">
        <p14:creationId xmlns:p14="http://schemas.microsoft.com/office/powerpoint/2010/main" val="1446395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1616818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Input Tag Helper tries to pick the most appropriate template for a given property based on </a:t>
            </a:r>
            <a:r>
              <a:rPr lang="en-US" dirty="0" err="1" smtClean="0"/>
              <a:t>DataAnnotation</a:t>
            </a:r>
            <a:r>
              <a:rPr lang="en-US" dirty="0" smtClean="0"/>
              <a:t> attributes or the type of the property.</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394651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Razor, and therefore Tag Helpers, are for server-side HTML rendering. You can’t use Tag Helpers directly in frontend frameworks like Angular or React.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a:t>
            </a:fld>
            <a:endParaRPr lang="en-US"/>
          </a:p>
        </p:txBody>
      </p:sp>
    </p:spTree>
    <p:extLst>
      <p:ext uri="{BB962C8B-B14F-4D97-AF65-F5344CB8AC3E}">
        <p14:creationId xmlns:p14="http://schemas.microsoft.com/office/powerpoint/2010/main" val="257803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HTML forms are entirely string-based, so when the value of an element  is set, the Input Tag Helper must take the value stored in the property and convert it to a string. Under the covers, this performs a </a:t>
            </a:r>
            <a:r>
              <a:rPr lang="en-US" dirty="0" err="1" smtClean="0"/>
              <a:t>string.Format</a:t>
            </a:r>
            <a:r>
              <a:rPr lang="en-US" dirty="0" smtClean="0"/>
              <a:t>() on the property’s value, passing in a format string.</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20</a:t>
            </a:fld>
            <a:endParaRPr lang="en-US"/>
          </a:p>
        </p:txBody>
      </p:sp>
    </p:spTree>
    <p:extLst>
      <p:ext uri="{BB962C8B-B14F-4D97-AF65-F5344CB8AC3E}">
        <p14:creationId xmlns:p14="http://schemas.microsoft.com/office/powerpoint/2010/main" val="3163176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this is more than reducing the number of keystrokes required; Tag Helpers ensure that the markup generated is </a:t>
            </a:r>
            <a:r>
              <a:rPr lang="en-US" b="1" dirty="0" smtClean="0"/>
              <a:t>correct</a:t>
            </a:r>
            <a:r>
              <a:rPr lang="en-US" dirty="0" smtClean="0"/>
              <a:t>, and has the </a:t>
            </a:r>
            <a:r>
              <a:rPr lang="en-US" b="1" dirty="0" smtClean="0"/>
              <a:t>correct name</a:t>
            </a:r>
            <a:r>
              <a:rPr lang="en-US" dirty="0" smtClean="0"/>
              <a:t>, id, and format to </a:t>
            </a:r>
            <a:r>
              <a:rPr lang="en-US" b="1" dirty="0" smtClean="0"/>
              <a:t>automatically bind your binding models </a:t>
            </a:r>
            <a:r>
              <a:rPr lang="en-US" dirty="0" smtClean="0"/>
              <a:t>when they’re sent to the server.</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Note that the property value is </a:t>
            </a:r>
            <a:r>
              <a:rPr lang="en-US" dirty="0" smtClean="0"/>
              <a:t>rendered inside the Tag, and data-</a:t>
            </a:r>
            <a:r>
              <a:rPr lang="en-US" dirty="0" err="1" smtClean="0"/>
              <a:t>val</a:t>
            </a:r>
            <a:r>
              <a:rPr lang="en-US" dirty="0" smtClean="0"/>
              <a:t>-* validation elements are attached as usual:</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3756831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listing demonstrates a number of aspects of working with &lt;select&gt; lists:</a:t>
            </a:r>
          </a:p>
          <a:p>
            <a:r>
              <a:rPr lang="en-US" dirty="0" smtClean="0"/>
              <a:t> SelectedValue1/SelectedValue2—Used to hold the values selected by the user. They’re model-bound to the selected values and used to preselect the correct item when rendering the form.</a:t>
            </a:r>
          </a:p>
          <a:p>
            <a:endParaRPr lang="en-US" dirty="0" smtClean="0"/>
          </a:p>
          <a:p>
            <a:r>
              <a:rPr lang="en-US" dirty="0" smtClean="0"/>
              <a:t> </a:t>
            </a:r>
            <a:r>
              <a:rPr lang="en-US" dirty="0" err="1" smtClean="0"/>
              <a:t>MultiValues</a:t>
            </a:r>
            <a:r>
              <a:rPr lang="en-US" dirty="0" smtClean="0"/>
              <a:t>—Used to hold the selected values for a </a:t>
            </a:r>
            <a:r>
              <a:rPr lang="en-US" dirty="0" err="1" smtClean="0"/>
              <a:t>multiselect</a:t>
            </a:r>
            <a:r>
              <a:rPr lang="en-US" dirty="0" smtClean="0"/>
              <a:t> list. It’s an </a:t>
            </a:r>
            <a:r>
              <a:rPr lang="en-US" b="1" dirty="0" err="1" smtClean="0"/>
              <a:t>IEnumerable</a:t>
            </a:r>
            <a:r>
              <a:rPr lang="en-US" dirty="0" smtClean="0"/>
              <a:t>, so it can hold more than one selection per &lt;select&gt; element.</a:t>
            </a:r>
          </a:p>
          <a:p>
            <a:endParaRPr lang="en-US" dirty="0" smtClean="0"/>
          </a:p>
          <a:p>
            <a:r>
              <a:rPr lang="en-US" dirty="0" smtClean="0"/>
              <a:t> Items—Provides the list of options to display in the &lt;select&gt; elements. </a:t>
            </a:r>
            <a:r>
              <a:rPr lang="en-US" b="1" dirty="0" smtClean="0"/>
              <a:t>Note that the element type must be </a:t>
            </a:r>
            <a:r>
              <a:rPr lang="en-US" b="1" dirty="0" err="1" smtClean="0"/>
              <a:t>SelectListItem</a:t>
            </a:r>
            <a:r>
              <a:rPr lang="en-US" b="1" dirty="0" smtClean="0"/>
              <a:t>, </a:t>
            </a:r>
            <a:r>
              <a:rPr lang="en-US" dirty="0" smtClean="0"/>
              <a:t>which exposes </a:t>
            </a:r>
            <a:r>
              <a:rPr lang="en-US" b="1" dirty="0" smtClean="0"/>
              <a:t>the Value and Text properties</a:t>
            </a:r>
            <a:r>
              <a:rPr lang="en-US" dirty="0" smtClean="0"/>
              <a:t>, to work with the Select Tag Helper</a:t>
            </a:r>
          </a:p>
          <a:p>
            <a:endParaRPr lang="en-US" dirty="0" smtClean="0"/>
          </a:p>
          <a:p>
            <a:r>
              <a:rPr lang="en-US" dirty="0" smtClean="0"/>
              <a:t>The Select Tag Helper only works with </a:t>
            </a:r>
            <a:r>
              <a:rPr lang="en-US" dirty="0" err="1" smtClean="0"/>
              <a:t>SelectListItem</a:t>
            </a:r>
            <a:r>
              <a:rPr lang="en-US" dirty="0" smtClean="0"/>
              <a:t> elements. That means you’ll normally have to convert from an application-specific list set of items (for example, a List or List) to the </a:t>
            </a:r>
            <a:r>
              <a:rPr lang="en-US" dirty="0" err="1" smtClean="0"/>
              <a:t>UIcentric</a:t>
            </a:r>
            <a:r>
              <a:rPr lang="en-US" dirty="0" smtClean="0"/>
              <a:t> List. But hey, that’s why we have view models!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22</a:t>
            </a:fld>
            <a:endParaRPr lang="en-US"/>
          </a:p>
        </p:txBody>
      </p:sp>
    </p:spTree>
    <p:extLst>
      <p:ext uri="{BB962C8B-B14F-4D97-AF65-F5344CB8AC3E}">
        <p14:creationId xmlns:p14="http://schemas.microsoft.com/office/powerpoint/2010/main" val="2144400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It’s common to want to display a list of </a:t>
            </a:r>
            <a:r>
              <a:rPr lang="en-US" dirty="0" err="1" smtClean="0"/>
              <a:t>enum</a:t>
            </a:r>
            <a:r>
              <a:rPr lang="en-US" dirty="0" smtClean="0"/>
              <a:t> options in a &lt;select&gt; list.</a:t>
            </a:r>
          </a:p>
          <a:p>
            <a:r>
              <a:rPr lang="en-US" dirty="0" smtClean="0"/>
              <a:t>This is so common that ASP.NET Core ships with a helper for generating a </a:t>
            </a:r>
            <a:r>
              <a:rPr lang="en-US" dirty="0" err="1" smtClean="0"/>
              <a:t>SelectListItem</a:t>
            </a:r>
            <a:r>
              <a:rPr lang="en-US" dirty="0" smtClean="0"/>
              <a:t> for any </a:t>
            </a:r>
            <a:r>
              <a:rPr lang="en-US" dirty="0" err="1" smtClean="0"/>
              <a:t>enum</a:t>
            </a:r>
            <a:r>
              <a:rPr lang="en-US" dirty="0" smtClean="0"/>
              <a:t>. If you have an </a:t>
            </a:r>
            <a:r>
              <a:rPr lang="en-US" dirty="0" err="1" smtClean="0"/>
              <a:t>enum</a:t>
            </a:r>
            <a:r>
              <a:rPr lang="en-US" dirty="0" smtClean="0"/>
              <a:t> of the </a:t>
            </a:r>
            <a:r>
              <a:rPr lang="en-US" dirty="0" err="1" smtClean="0"/>
              <a:t>TEnum</a:t>
            </a:r>
            <a:r>
              <a:rPr lang="en-US" dirty="0" smtClean="0"/>
              <a:t> type, you can generate the available options in your View using asp-items="</a:t>
            </a:r>
            <a:r>
              <a:rPr lang="en-US" dirty="0" err="1" smtClean="0"/>
              <a:t>Html.GetEnumSelectList</a:t>
            </a:r>
            <a:r>
              <a:rPr lang="en-US" dirty="0" smtClean="0"/>
              <a:t>&lt;</a:t>
            </a:r>
            <a:r>
              <a:rPr lang="en-US" dirty="0" err="1" smtClean="0"/>
              <a:t>TEnum</a:t>
            </a:r>
            <a:r>
              <a:rPr lang="en-US" dirty="0" smtClean="0"/>
              <a:t>&gt;()".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23</a:t>
            </a:fld>
            <a:endParaRPr lang="en-US"/>
          </a:p>
        </p:txBody>
      </p:sp>
    </p:spTree>
    <p:extLst>
      <p:ext uri="{BB962C8B-B14F-4D97-AF65-F5344CB8AC3E}">
        <p14:creationId xmlns:p14="http://schemas.microsoft.com/office/powerpoint/2010/main" val="633922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 you can see that the Razor for generating a drop-down &lt;select&gt; list is almost identical to the Razor for generating a </a:t>
            </a:r>
            <a:r>
              <a:rPr lang="en-US" dirty="0" err="1" smtClean="0"/>
              <a:t>multiselect</a:t>
            </a:r>
            <a:r>
              <a:rPr lang="en-US" dirty="0" smtClean="0"/>
              <a:t> &lt;select&gt; list. The Select Tag Helper takes care of adding the multiple HTML attribute to the generated output, if the property it’s binding to is an </a:t>
            </a:r>
            <a:r>
              <a:rPr lang="en-US" dirty="0" err="1" smtClean="0"/>
              <a:t>IEnumerable</a:t>
            </a:r>
            <a:r>
              <a:rPr lang="en-US" dirty="0" smtClean="0"/>
              <a:t>.</a:t>
            </a:r>
          </a:p>
          <a:p>
            <a:endParaRPr lang="en-US" dirty="0" smtClean="0"/>
          </a:p>
          <a:p>
            <a:r>
              <a:rPr lang="en-US" b="1" dirty="0" smtClean="0"/>
              <a:t>The asp-for attribute must not include the Model. prefix. </a:t>
            </a:r>
            <a:r>
              <a:rPr lang="en-US" dirty="0" smtClean="0"/>
              <a:t>The asp-items attribute, on the other hand, must include it if referencing a property on the view model. The asp-items attribute can also reference other C# items, such as objects stored in </a:t>
            </a:r>
            <a:r>
              <a:rPr lang="en-US" dirty="0" err="1" smtClean="0"/>
              <a:t>ViewData</a:t>
            </a:r>
            <a:r>
              <a:rPr lang="en-US" dirty="0" smtClean="0"/>
              <a:t>, but using the view model is the best approach.</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24</a:t>
            </a:fld>
            <a:endParaRPr lang="en-US"/>
          </a:p>
        </p:txBody>
      </p:sp>
    </p:spTree>
    <p:extLst>
      <p:ext uri="{BB962C8B-B14F-4D97-AF65-F5344CB8AC3E}">
        <p14:creationId xmlns:p14="http://schemas.microsoft.com/office/powerpoint/2010/main" val="4256261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an error occurs during client-side validation, the appropriate error message for the referenced property will be displayed in the &lt;span&gt;.</a:t>
            </a:r>
          </a:p>
          <a:p>
            <a:r>
              <a:rPr lang="en-US" dirty="0" smtClean="0"/>
              <a:t>This element will also be used to show appropriate validation messages if server-side validation fails, and the form is being redisplayed.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25</a:t>
            </a:fld>
            <a:endParaRPr lang="en-US"/>
          </a:p>
        </p:txBody>
      </p:sp>
    </p:spTree>
    <p:extLst>
      <p:ext uri="{BB962C8B-B14F-4D97-AF65-F5344CB8AC3E}">
        <p14:creationId xmlns:p14="http://schemas.microsoft.com/office/powerpoint/2010/main" val="2015834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26</a:t>
            </a:fld>
            <a:endParaRPr lang="en-US"/>
          </a:p>
        </p:txBody>
      </p:sp>
    </p:spTree>
    <p:extLst>
      <p:ext uri="{BB962C8B-B14F-4D97-AF65-F5344CB8AC3E}">
        <p14:creationId xmlns:p14="http://schemas.microsoft.com/office/powerpoint/2010/main" val="1627980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Validation Summary Tag Helper is particularly useful if you have errors associated with your view model that aren’t specific to a property. These can be added to the model state by using a blank key, as shown in listing.</a:t>
            </a:r>
          </a:p>
          <a:p>
            <a:endParaRPr lang="en-US" dirty="0" smtClean="0"/>
          </a:p>
          <a:p>
            <a:r>
              <a:rPr lang="en-US" dirty="0" smtClean="0"/>
              <a:t>For simplicity, I added the validation check to the controller action. A better approach might be to create a custom validation attribute to achieve this instead. That way, your controller stays lean and sticks to the single responsibility principle.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27</a:t>
            </a:fld>
            <a:endParaRPr lang="en-US"/>
          </a:p>
        </p:txBody>
      </p:sp>
    </p:spTree>
    <p:extLst>
      <p:ext uri="{BB962C8B-B14F-4D97-AF65-F5344CB8AC3E}">
        <p14:creationId xmlns:p14="http://schemas.microsoft.com/office/powerpoint/2010/main" val="813268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URLs use default values where possible, so the Index action on the </a:t>
            </a:r>
            <a:r>
              <a:rPr lang="en-US" dirty="0" err="1" smtClean="0"/>
              <a:t>HomeController</a:t>
            </a:r>
            <a:r>
              <a:rPr lang="en-US" dirty="0" smtClean="0"/>
              <a:t> generates the simple "/" URL instead of "/Home/Index"</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28</a:t>
            </a:fld>
            <a:endParaRPr lang="en-US"/>
          </a:p>
        </p:txBody>
      </p:sp>
    </p:spTree>
    <p:extLst>
      <p:ext uri="{BB962C8B-B14F-4D97-AF65-F5344CB8AC3E}">
        <p14:creationId xmlns:p14="http://schemas.microsoft.com/office/powerpoint/2010/main" val="1296905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29</a:t>
            </a:fld>
            <a:endParaRPr lang="en-US"/>
          </a:p>
        </p:txBody>
      </p:sp>
    </p:spTree>
    <p:extLst>
      <p:ext uri="{BB962C8B-B14F-4D97-AF65-F5344CB8AC3E}">
        <p14:creationId xmlns:p14="http://schemas.microsoft.com/office/powerpoint/2010/main" val="1813813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example…It will be explained in details later. </a:t>
            </a:r>
          </a:p>
          <a:p>
            <a:r>
              <a:rPr lang="en-US" dirty="0" smtClean="0"/>
              <a:t>Notice that listing 8.1 didn’t specify the captions to display in the labels. Instead, you declaratively used </a:t>
            </a:r>
            <a:r>
              <a:rPr lang="en-US" b="1" dirty="0" smtClean="0"/>
              <a:t>asp-for="</a:t>
            </a:r>
            <a:r>
              <a:rPr lang="en-US" b="1" dirty="0" err="1" smtClean="0"/>
              <a:t>CurrencyFrom</a:t>
            </a:r>
            <a:r>
              <a:rPr lang="en-US" b="1" dirty="0" smtClean="0"/>
              <a:t>" </a:t>
            </a:r>
            <a:r>
              <a:rPr lang="en-US" dirty="0" smtClean="0"/>
              <a:t>to say, “for this , use the </a:t>
            </a:r>
            <a:r>
              <a:rPr lang="en-US" dirty="0" err="1" smtClean="0"/>
              <a:t>CurrencyFrom</a:t>
            </a:r>
            <a:r>
              <a:rPr lang="en-US" dirty="0" smtClean="0"/>
              <a:t> property to work out what caption to use.</a:t>
            </a:r>
          </a:p>
          <a:p>
            <a:endParaRPr lang="en-US" dirty="0" smtClean="0"/>
          </a:p>
        </p:txBody>
      </p:sp>
      <p:sp>
        <p:nvSpPr>
          <p:cNvPr id="4" name="Slide Number Placeholder 3"/>
          <p:cNvSpPr>
            <a:spLocks noGrp="1"/>
          </p:cNvSpPr>
          <p:nvPr>
            <p:ph type="sldNum" sz="quarter" idx="10"/>
          </p:nvPr>
        </p:nvSpPr>
        <p:spPr/>
        <p:txBody>
          <a:bodyPr/>
          <a:lstStyle/>
          <a:p>
            <a:fld id="{422CA901-1047-4253-838C-CD512BE2889F}" type="slidenum">
              <a:rPr lang="en-US" smtClean="0"/>
              <a:t>3</a:t>
            </a:fld>
            <a:endParaRPr lang="en-US"/>
          </a:p>
        </p:txBody>
      </p:sp>
    </p:spTree>
    <p:extLst>
      <p:ext uri="{BB962C8B-B14F-4D97-AF65-F5344CB8AC3E}">
        <p14:creationId xmlns:p14="http://schemas.microsoft.com/office/powerpoint/2010/main" val="2742524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common problem with web development, both when developing and when an application goes into production, is ensuring that browsers are all using the latest files. For performance reasons, browsers often cache files locally and reuse them for subsequent requests, rather than calling your application every time a file is requested.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30</a:t>
            </a:fld>
            <a:endParaRPr lang="en-US"/>
          </a:p>
        </p:txBody>
      </p:sp>
    </p:spTree>
    <p:extLst>
      <p:ext uri="{BB962C8B-B14F-4D97-AF65-F5344CB8AC3E}">
        <p14:creationId xmlns:p14="http://schemas.microsoft.com/office/powerpoint/2010/main" val="3599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31</a:t>
            </a:fld>
            <a:endParaRPr lang="en-US"/>
          </a:p>
        </p:txBody>
      </p:sp>
    </p:spTree>
    <p:extLst>
      <p:ext uri="{BB962C8B-B14F-4D97-AF65-F5344CB8AC3E}">
        <p14:creationId xmlns:p14="http://schemas.microsoft.com/office/powerpoint/2010/main" val="16514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Instead of augmenting an existing HTML element using an asp- attribute, the whole element is the Tag Helper.</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32</a:t>
            </a:fld>
            <a:endParaRPr lang="en-US"/>
          </a:p>
        </p:txBody>
      </p:sp>
    </p:spTree>
    <p:extLst>
      <p:ext uri="{BB962C8B-B14F-4D97-AF65-F5344CB8AC3E}">
        <p14:creationId xmlns:p14="http://schemas.microsoft.com/office/powerpoint/2010/main" val="103364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33</a:t>
            </a:fld>
            <a:endParaRPr lang="en-US"/>
          </a:p>
        </p:txBody>
      </p:sp>
    </p:spTree>
    <p:extLst>
      <p:ext uri="{BB962C8B-B14F-4D97-AF65-F5344CB8AC3E}">
        <p14:creationId xmlns:p14="http://schemas.microsoft.com/office/powerpoint/2010/main" val="4107415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34</a:t>
            </a:fld>
            <a:endParaRPr lang="en-US"/>
          </a:p>
        </p:txBody>
      </p:sp>
    </p:spTree>
    <p:extLst>
      <p:ext uri="{BB962C8B-B14F-4D97-AF65-F5344CB8AC3E}">
        <p14:creationId xmlns:p14="http://schemas.microsoft.com/office/powerpoint/2010/main" val="2987065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35</a:t>
            </a:fld>
            <a:endParaRPr lang="en-US"/>
          </a:p>
        </p:txBody>
      </p:sp>
    </p:spTree>
    <p:extLst>
      <p:ext uri="{BB962C8B-B14F-4D97-AF65-F5344CB8AC3E}">
        <p14:creationId xmlns:p14="http://schemas.microsoft.com/office/powerpoint/2010/main" val="1249953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36</a:t>
            </a:fld>
            <a:endParaRPr lang="en-US"/>
          </a:p>
        </p:txBody>
      </p:sp>
    </p:spTree>
    <p:extLst>
      <p:ext uri="{BB962C8B-B14F-4D97-AF65-F5344CB8AC3E}">
        <p14:creationId xmlns:p14="http://schemas.microsoft.com/office/powerpoint/2010/main" val="2729522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37</a:t>
            </a:fld>
            <a:endParaRPr lang="en-US"/>
          </a:p>
        </p:txBody>
      </p:sp>
    </p:spTree>
    <p:extLst>
      <p:ext uri="{BB962C8B-B14F-4D97-AF65-F5344CB8AC3E}">
        <p14:creationId xmlns:p14="http://schemas.microsoft.com/office/powerpoint/2010/main" val="189586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a:t>
            </a:fld>
            <a:endParaRPr lang="en-US"/>
          </a:p>
        </p:txBody>
      </p:sp>
    </p:spTree>
    <p:extLst>
      <p:ext uri="{BB962C8B-B14F-4D97-AF65-F5344CB8AC3E}">
        <p14:creationId xmlns:p14="http://schemas.microsoft.com/office/powerpoint/2010/main" val="351262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Tag Helpers are extra attributes on standard HTML elements (or new elements entirely) that work by modifying the HTML element they’re attached to. </a:t>
            </a:r>
          </a:p>
          <a:p>
            <a:endParaRPr lang="en-US" dirty="0" smtClean="0"/>
          </a:p>
          <a:p>
            <a:r>
              <a:rPr lang="en-US" dirty="0" smtClean="0"/>
              <a:t>Notice that listing 8.1 didn’t specify the captions to display in the labels. Instead, you declaratively used </a:t>
            </a:r>
            <a:r>
              <a:rPr lang="en-US" b="1" dirty="0" smtClean="0"/>
              <a:t>asp-for="</a:t>
            </a:r>
            <a:r>
              <a:rPr lang="en-US" b="1" dirty="0" err="1" smtClean="0"/>
              <a:t>CurrencyFrom</a:t>
            </a:r>
            <a:r>
              <a:rPr lang="en-US" b="1" dirty="0" smtClean="0"/>
              <a:t>" </a:t>
            </a:r>
            <a:r>
              <a:rPr lang="en-US" dirty="0" smtClean="0"/>
              <a:t>to say, “for this , use the </a:t>
            </a:r>
            <a:r>
              <a:rPr lang="en-US" dirty="0" err="1" smtClean="0"/>
              <a:t>CurrencyFrom</a:t>
            </a:r>
            <a:r>
              <a:rPr lang="en-US" dirty="0" smtClean="0"/>
              <a:t> property to work out what caption to use.”</a:t>
            </a:r>
          </a:p>
          <a:p>
            <a:endParaRPr lang="en-US" dirty="0" smtClean="0"/>
          </a:p>
          <a:p>
            <a:r>
              <a:rPr lang="en-US" dirty="0" smtClean="0"/>
              <a:t>To learn more about the internals of Tag Helpers, read the documentation at http://mng.bz/Idb0.</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318711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Tag Helpers can perform a variety of functions by modifying the HTML elements they’re applied to. </a:t>
            </a:r>
          </a:p>
          <a:p>
            <a:r>
              <a:rPr lang="en-US" dirty="0" smtClean="0"/>
              <a:t>This chapter introduces a number of the </a:t>
            </a:r>
            <a:r>
              <a:rPr lang="en-US" b="1" dirty="0" smtClean="0"/>
              <a:t>common Tag Helpers </a:t>
            </a:r>
            <a:r>
              <a:rPr lang="en-US" dirty="0" smtClean="0"/>
              <a:t>and how to use them, but it’s not an exhaustive list. I don’t cover all of the helpers that come out of the box in ASP.NET Core (there are more coming with every release!), and you can easily create your own, as you’ll see in chapter 18. </a:t>
            </a:r>
          </a:p>
          <a:p>
            <a:endParaRPr lang="en-US" dirty="0" smtClean="0"/>
          </a:p>
          <a:p>
            <a:r>
              <a:rPr lang="en-US" dirty="0" smtClean="0"/>
              <a:t>Alternatively, you could use those published by others on </a:t>
            </a:r>
            <a:r>
              <a:rPr lang="en-US" dirty="0" err="1" smtClean="0"/>
              <a:t>NuGet</a:t>
            </a:r>
            <a:r>
              <a:rPr lang="en-US" dirty="0" smtClean="0"/>
              <a:t> or GitHub.3  As with all of ASP.NET Core, Microsoft is developing Tag Helpers in the open on GitHub, so you can always take a look at the source to see how they’re implemented.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6</a:t>
            </a:fld>
            <a:endParaRPr lang="en-US"/>
          </a:p>
        </p:txBody>
      </p:sp>
    </p:spTree>
    <p:extLst>
      <p:ext uri="{BB962C8B-B14F-4D97-AF65-F5344CB8AC3E}">
        <p14:creationId xmlns:p14="http://schemas.microsoft.com/office/powerpoint/2010/main" val="135689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simplicity, I’m using the same object for both my binding model and view model, but in practice you should use two separate objects to avoid mass-assignment attacks on your app.</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7</a:t>
            </a:fld>
            <a:endParaRPr lang="en-US"/>
          </a:p>
        </p:txBody>
      </p:sp>
    </p:spTree>
    <p:extLst>
      <p:ext uri="{BB962C8B-B14F-4D97-AF65-F5344CB8AC3E}">
        <p14:creationId xmlns:p14="http://schemas.microsoft.com/office/powerpoint/2010/main" val="1797084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8</a:t>
            </a:fld>
            <a:endParaRPr lang="en-US"/>
          </a:p>
        </p:txBody>
      </p:sp>
    </p:spTree>
    <p:extLst>
      <p:ext uri="{BB962C8B-B14F-4D97-AF65-F5344CB8AC3E}">
        <p14:creationId xmlns:p14="http://schemas.microsoft.com/office/powerpoint/2010/main" val="3467642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using Razor to build your views, Tag Helpers will make your</a:t>
            </a:r>
          </a:p>
          <a:p>
            <a:r>
              <a:rPr lang="en-US" dirty="0" smtClean="0"/>
              <a:t>life easier, but they’re entirely optional. You’re free to write raw HTML without them, or to use the previous HTML Helpers.</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9</a:t>
            </a:fld>
            <a:endParaRPr lang="en-US"/>
          </a:p>
        </p:txBody>
      </p:sp>
    </p:spTree>
    <p:extLst>
      <p:ext uri="{BB962C8B-B14F-4D97-AF65-F5344CB8AC3E}">
        <p14:creationId xmlns:p14="http://schemas.microsoft.com/office/powerpoint/2010/main" val="1864687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D916546-58D0-4F73-9F50-F55EDD9E8F86}" type="datetime1">
              <a:rPr lang="en-US" smtClean="0"/>
              <a:t>4/8/2019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5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F6F0ECB-F028-4A87-AEE5-BBCFA3DB4CEB}" type="datetime1">
              <a:rPr lang="en-US" smtClean="0"/>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467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D517E2-F523-4228-8DB3-1CD7C9C62AED}"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09D917-0FFD-4C05-A78A-BC07AAE80D35}"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52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223F93-DED0-45EE-88D7-2E26B2D9C794}"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80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98BEEB-3778-4C10-BF28-AF887080A25D}"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08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0CFD7A-4291-43CD-8CEA-E6FD886D2F68}"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10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D343B1-4155-477F-8933-0B4A108C70A0}"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61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E839B9-0E57-478D-A26B-F0B74F548898}"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12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5804BF-143D-44E1-801A-8FE8C5E747E2}"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6130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4ED830-2487-465E-9DEE-594A02959AAB}" type="datetime1">
              <a:rPr lang="en-US" smtClean="0"/>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3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FF6459-6BB6-4550-B983-2BDCB842DCCB}" type="datetime1">
              <a:rPr lang="en-US" smtClean="0"/>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68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4F8B57-320B-44D2-B2C1-35DAF6032A5D}" type="datetime1">
              <a:rPr lang="en-US" smtClean="0"/>
              <a:t>4/8/2019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91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954749-9C09-4EBE-942E-6A462313D47A}" type="datetime1">
              <a:rPr lang="en-US" smtClean="0"/>
              <a:t>4/8/2019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3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271F5-EB47-45C8-A68F-F5F9F5D068CA}" type="datetime1">
              <a:rPr lang="en-US" smtClean="0"/>
              <a:t>4/8/2019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57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A7863-CF81-4C64-ADC9-B6D2DE4865BB}" type="datetime1">
              <a:rPr lang="en-US" smtClean="0"/>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59194C-0F4F-4E1D-AACF-D0B6B11A2C08}" type="datetime1">
              <a:rPr lang="en-US" smtClean="0"/>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79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6C357F-0C96-46F0-852B-AEE1489B4617}" type="datetime1">
              <a:rPr lang="en-US" smtClean="0"/>
              <a:t>4/8/2019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850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ASP.Net</a:t>
            </a:r>
            <a:r>
              <a:rPr lang="en-US" sz="3600" dirty="0" smtClean="0"/>
              <a:t> Core –</a:t>
            </a:r>
            <a:r>
              <a:rPr lang="en-US" sz="3600" dirty="0"/>
              <a:t>Building forms with Tag Helpers</a:t>
            </a:r>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asp-action</a:t>
            </a:r>
            <a:r>
              <a:rPr lang="en-US" dirty="0" smtClean="0"/>
              <a:t> </a:t>
            </a:r>
            <a:r>
              <a:rPr lang="en-US" dirty="0"/>
              <a:t>and </a:t>
            </a:r>
            <a:r>
              <a:rPr lang="en-US" b="1" dirty="0"/>
              <a:t>asp-controller</a:t>
            </a:r>
            <a:r>
              <a:rPr lang="en-US" dirty="0"/>
              <a:t> </a:t>
            </a:r>
          </a:p>
        </p:txBody>
      </p:sp>
      <p:sp>
        <p:nvSpPr>
          <p:cNvPr id="3" name="Content Placeholder 2"/>
          <p:cNvSpPr>
            <a:spLocks noGrp="1"/>
          </p:cNvSpPr>
          <p:nvPr>
            <p:ph idx="1"/>
          </p:nvPr>
        </p:nvSpPr>
        <p:spPr/>
        <p:txBody>
          <a:bodyPr>
            <a:normAutofit/>
          </a:bodyPr>
          <a:lstStyle/>
          <a:p>
            <a:pPr marL="0" indent="0" algn="just">
              <a:buNone/>
            </a:pPr>
            <a:r>
              <a:rPr lang="en-US" b="1" dirty="0" smtClean="0">
                <a:solidFill>
                  <a:schemeClr val="accent2">
                    <a:lumMod val="60000"/>
                    <a:lumOff val="40000"/>
                  </a:schemeClr>
                </a:solidFill>
              </a:rPr>
              <a:t>	&lt;</a:t>
            </a:r>
            <a:r>
              <a:rPr lang="en-US" b="1" dirty="0">
                <a:solidFill>
                  <a:schemeClr val="accent2">
                    <a:lumMod val="60000"/>
                    <a:lumOff val="40000"/>
                  </a:schemeClr>
                </a:solidFill>
              </a:rPr>
              <a:t>form asp-action="Index" asp-controller="Checkout"&gt;</a:t>
            </a:r>
          </a:p>
          <a:p>
            <a:pPr marL="0" indent="0" algn="just">
              <a:buNone/>
            </a:pPr>
            <a:r>
              <a:rPr lang="en-US" dirty="0" smtClean="0"/>
              <a:t>This </a:t>
            </a:r>
            <a:r>
              <a:rPr lang="en-US" dirty="0"/>
              <a:t>resulted in the addition of action and method attributes to the final HTML, indicating the </a:t>
            </a:r>
            <a:r>
              <a:rPr lang="en-US" b="1" dirty="0"/>
              <a:t>URL that the form should be sent </a:t>
            </a:r>
            <a:r>
              <a:rPr lang="en-US" dirty="0"/>
              <a:t>to when submitted</a:t>
            </a:r>
            <a:r>
              <a:rPr lang="en-US" dirty="0" smtClean="0"/>
              <a:t>:</a:t>
            </a:r>
          </a:p>
          <a:p>
            <a:pPr marL="0" indent="0" algn="just">
              <a:buNone/>
            </a:pPr>
            <a:r>
              <a:rPr lang="en-US" b="1" dirty="0" smtClean="0">
                <a:solidFill>
                  <a:srgbClr val="00B0F0"/>
                </a:solidFill>
              </a:rPr>
              <a:t>	&lt;</a:t>
            </a:r>
            <a:r>
              <a:rPr lang="en-US" b="1" dirty="0">
                <a:solidFill>
                  <a:srgbClr val="00B0F0"/>
                </a:solidFill>
              </a:rPr>
              <a:t>form action="/Checkout" method="post</a:t>
            </a:r>
            <a:r>
              <a:rPr lang="en-US" b="1" dirty="0" smtClean="0">
                <a:solidFill>
                  <a:srgbClr val="00B0F0"/>
                </a:solidFill>
              </a:rPr>
              <a:t>"&gt;</a:t>
            </a:r>
          </a:p>
          <a:p>
            <a:pPr marL="0" indent="0" algn="just">
              <a:buNone/>
            </a:pPr>
            <a:endParaRPr lang="en-US" b="1" dirty="0"/>
          </a:p>
        </p:txBody>
      </p:sp>
      <p:sp>
        <p:nvSpPr>
          <p:cNvPr id="5" name="Slide Number Placeholder 4"/>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1629581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asp-route-*</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Used to </a:t>
            </a:r>
            <a:r>
              <a:rPr lang="en-US" b="1" dirty="0"/>
              <a:t>set arbitrary route parameters</a:t>
            </a:r>
            <a:r>
              <a:rPr lang="en-US" dirty="0"/>
              <a:t>. </a:t>
            </a:r>
            <a:r>
              <a:rPr lang="en-US" dirty="0" smtClean="0"/>
              <a:t>If you have a route :    			{controller</a:t>
            </a:r>
            <a:r>
              <a:rPr lang="en-US" dirty="0"/>
              <a:t>}/{action}/{id</a:t>
            </a:r>
            <a:r>
              <a:rPr lang="en-US" dirty="0" smtClean="0"/>
              <a:t>?}</a:t>
            </a:r>
          </a:p>
          <a:p>
            <a:pPr marL="0" indent="0" algn="just">
              <a:buNone/>
            </a:pPr>
            <a:r>
              <a:rPr lang="en-US" b="1" dirty="0" smtClean="0">
                <a:solidFill>
                  <a:schemeClr val="accent2">
                    <a:lumMod val="60000"/>
                    <a:lumOff val="40000"/>
                  </a:schemeClr>
                </a:solidFill>
              </a:rPr>
              <a:t>&lt;</a:t>
            </a:r>
            <a:r>
              <a:rPr lang="en-US" b="1" dirty="0">
                <a:solidFill>
                  <a:schemeClr val="accent2">
                    <a:lumMod val="60000"/>
                    <a:lumOff val="40000"/>
                  </a:schemeClr>
                </a:solidFill>
              </a:rPr>
              <a:t>form asp-action="View" asp-controller="</a:t>
            </a:r>
            <a:r>
              <a:rPr lang="en-US" b="1" dirty="0" smtClean="0">
                <a:solidFill>
                  <a:schemeClr val="accent2">
                    <a:lumMod val="60000"/>
                    <a:lumOff val="40000"/>
                  </a:schemeClr>
                </a:solidFill>
              </a:rPr>
              <a:t>Product“ asp-route-id</a:t>
            </a:r>
            <a:r>
              <a:rPr lang="en-US" b="1" dirty="0">
                <a:solidFill>
                  <a:schemeClr val="accent2">
                    <a:lumMod val="60000"/>
                    <a:lumOff val="40000"/>
                  </a:schemeClr>
                </a:solidFill>
              </a:rPr>
              <a:t>="5</a:t>
            </a:r>
            <a:r>
              <a:rPr lang="en-US" b="1" dirty="0" smtClean="0">
                <a:solidFill>
                  <a:schemeClr val="accent2">
                    <a:lumMod val="60000"/>
                    <a:lumOff val="40000"/>
                  </a:schemeClr>
                </a:solidFill>
              </a:rPr>
              <a:t>"&gt;</a:t>
            </a:r>
          </a:p>
          <a:p>
            <a:pPr marL="0" indent="0" algn="just">
              <a:buNone/>
            </a:pPr>
            <a:r>
              <a:rPr lang="en-US" dirty="0" smtClean="0"/>
              <a:t>Will generate:</a:t>
            </a:r>
          </a:p>
          <a:p>
            <a:pPr marL="0" indent="0" algn="just">
              <a:buNone/>
            </a:pPr>
            <a:r>
              <a:rPr lang="en-US" b="1" dirty="0" smtClean="0">
                <a:solidFill>
                  <a:srgbClr val="00B0F0"/>
                </a:solidFill>
              </a:rPr>
              <a:t>	&lt;</a:t>
            </a:r>
            <a:r>
              <a:rPr lang="en-US" b="1" dirty="0">
                <a:solidFill>
                  <a:srgbClr val="00B0F0"/>
                </a:solidFill>
              </a:rPr>
              <a:t>form action="/Product/View/5" method="post"&gt;</a:t>
            </a:r>
          </a:p>
        </p:txBody>
      </p:sp>
      <p:sp>
        <p:nvSpPr>
          <p:cNvPr id="5" name="Slide Number Placeholder 4"/>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524806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asp-route</a:t>
            </a:r>
            <a:endParaRPr lang="en-US" dirty="0"/>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Use the </a:t>
            </a:r>
            <a:r>
              <a:rPr lang="en-US" b="1" dirty="0"/>
              <a:t>asp-route</a:t>
            </a:r>
            <a:r>
              <a:rPr lang="en-US" dirty="0"/>
              <a:t> attribute to specify the </a:t>
            </a:r>
            <a:r>
              <a:rPr lang="en-US" b="1" dirty="0"/>
              <a:t>route name </a:t>
            </a:r>
            <a:r>
              <a:rPr lang="en-US" dirty="0"/>
              <a:t>to use, </a:t>
            </a:r>
            <a:endParaRPr lang="en-US" dirty="0" smtClean="0"/>
          </a:p>
          <a:p>
            <a:pPr algn="just">
              <a:buFont typeface="Wingdings" panose="05000000000000000000" pitchFamily="2" charset="2"/>
              <a:buChar char="Ø"/>
            </a:pPr>
            <a:r>
              <a:rPr lang="en-US" dirty="0" smtClean="0"/>
              <a:t>Use the </a:t>
            </a:r>
            <a:r>
              <a:rPr lang="en-US" b="1" dirty="0"/>
              <a:t>asp-route-* </a:t>
            </a:r>
            <a:r>
              <a:rPr lang="en-US" dirty="0"/>
              <a:t>attributes to specify the route parameters to use during URL generation</a:t>
            </a:r>
            <a:r>
              <a:rPr lang="en-US" dirty="0" smtClean="0"/>
              <a:t>.</a:t>
            </a:r>
          </a:p>
          <a:p>
            <a:pPr marL="0" indent="0" algn="just">
              <a:buNone/>
            </a:pPr>
            <a:r>
              <a:rPr lang="en-US" dirty="0" smtClean="0"/>
              <a:t>	</a:t>
            </a:r>
            <a:r>
              <a:rPr lang="en-US" dirty="0" err="1" smtClean="0"/>
              <a:t>routes.MapRoute</a:t>
            </a:r>
            <a:r>
              <a:rPr lang="en-US" dirty="0"/>
              <a:t>( name: "</a:t>
            </a:r>
            <a:r>
              <a:rPr lang="en-US" dirty="0" err="1"/>
              <a:t>view_posts</a:t>
            </a:r>
            <a:r>
              <a:rPr lang="en-US" dirty="0"/>
              <a:t>", </a:t>
            </a:r>
            <a:endParaRPr lang="en-US" dirty="0" smtClean="0"/>
          </a:p>
          <a:p>
            <a:pPr marL="0" indent="0" algn="just">
              <a:buNone/>
            </a:pPr>
            <a:r>
              <a:rPr lang="en-US" dirty="0" smtClean="0"/>
              <a:t>	template</a:t>
            </a:r>
            <a:r>
              <a:rPr lang="en-US" dirty="0"/>
              <a:t>: "{username}/posts", </a:t>
            </a:r>
            <a:endParaRPr lang="en-US" dirty="0" smtClean="0"/>
          </a:p>
          <a:p>
            <a:pPr marL="0" indent="0" algn="just">
              <a:buNone/>
            </a:pPr>
            <a:r>
              <a:rPr lang="en-US" dirty="0" smtClean="0"/>
              <a:t>	defaults</a:t>
            </a:r>
            <a:r>
              <a:rPr lang="en-US" dirty="0"/>
              <a:t>: new {controller="User", action="</a:t>
            </a:r>
            <a:r>
              <a:rPr lang="en-US" dirty="0" err="1"/>
              <a:t>ViewPosts</a:t>
            </a:r>
            <a:r>
              <a:rPr lang="en-US" dirty="0" smtClean="0"/>
              <a:t>");</a:t>
            </a:r>
          </a:p>
          <a:p>
            <a:pPr marL="0" indent="0" algn="just">
              <a:buNone/>
            </a:pPr>
            <a:endParaRPr lang="en-US" dirty="0"/>
          </a:p>
          <a:p>
            <a:pPr marL="0" indent="0" algn="just">
              <a:buNone/>
            </a:pPr>
            <a:r>
              <a:rPr lang="en-US" b="1" dirty="0">
                <a:solidFill>
                  <a:schemeClr val="accent2">
                    <a:lumMod val="60000"/>
                    <a:lumOff val="40000"/>
                  </a:schemeClr>
                </a:solidFill>
              </a:rPr>
              <a:t>&lt;form asp-route="</a:t>
            </a:r>
            <a:r>
              <a:rPr lang="en-US" b="1" dirty="0" err="1">
                <a:solidFill>
                  <a:schemeClr val="accent2">
                    <a:lumMod val="60000"/>
                    <a:lumOff val="40000"/>
                  </a:schemeClr>
                </a:solidFill>
              </a:rPr>
              <a:t>view_posts</a:t>
            </a:r>
            <a:r>
              <a:rPr lang="en-US" b="1" dirty="0">
                <a:solidFill>
                  <a:schemeClr val="accent2">
                    <a:lumMod val="60000"/>
                    <a:lumOff val="40000"/>
                  </a:schemeClr>
                </a:solidFill>
              </a:rPr>
              <a:t>" asp-route-username="@</a:t>
            </a:r>
            <a:r>
              <a:rPr lang="en-US" b="1" dirty="0" err="1">
                <a:solidFill>
                  <a:schemeClr val="accent2">
                    <a:lumMod val="60000"/>
                    <a:lumOff val="40000"/>
                  </a:schemeClr>
                </a:solidFill>
              </a:rPr>
              <a:t>Model.Username</a:t>
            </a:r>
            <a:r>
              <a:rPr lang="en-US" b="1" dirty="0">
                <a:solidFill>
                  <a:schemeClr val="accent2">
                    <a:lumMod val="60000"/>
                    <a:lumOff val="40000"/>
                  </a:schemeClr>
                </a:solidFill>
              </a:rPr>
              <a:t>"&gt;</a:t>
            </a:r>
          </a:p>
          <a:p>
            <a:pPr marL="0" indent="0" algn="just">
              <a:buNone/>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2014969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Label Tag Helper</a:t>
            </a:r>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smtClean="0"/>
              <a:t>Used </a:t>
            </a:r>
            <a:r>
              <a:rPr lang="en-US" dirty="0"/>
              <a:t>to generate the </a:t>
            </a:r>
            <a:r>
              <a:rPr lang="en-US" b="1" dirty="0"/>
              <a:t>caption</a:t>
            </a:r>
            <a:r>
              <a:rPr lang="en-US" dirty="0"/>
              <a:t> (the visible text) and the </a:t>
            </a:r>
            <a:r>
              <a:rPr lang="en-US" b="1" dirty="0" smtClean="0"/>
              <a:t>for attribute </a:t>
            </a:r>
            <a:r>
              <a:rPr lang="en-US" dirty="0"/>
              <a:t>for a </a:t>
            </a:r>
            <a:r>
              <a:rPr lang="en-US" b="1" dirty="0"/>
              <a:t>&lt;label&gt; </a:t>
            </a:r>
            <a:r>
              <a:rPr lang="en-US" dirty="0"/>
              <a:t>element, based on the properties in the view model</a:t>
            </a:r>
            <a:r>
              <a:rPr lang="en-US" dirty="0" smtClean="0"/>
              <a:t>.</a:t>
            </a:r>
          </a:p>
          <a:p>
            <a:pPr algn="just">
              <a:buFont typeface="Wingdings" panose="05000000000000000000" pitchFamily="2" charset="2"/>
              <a:buChar char="Ø"/>
            </a:pPr>
            <a:r>
              <a:rPr lang="en-US" dirty="0" smtClean="0"/>
              <a:t>[</a:t>
            </a:r>
            <a:r>
              <a:rPr lang="en-US" b="1" dirty="0"/>
              <a:t>Display</a:t>
            </a:r>
            <a:r>
              <a:rPr lang="en-US" dirty="0"/>
              <a:t>] </a:t>
            </a:r>
            <a:r>
              <a:rPr lang="en-US" dirty="0" err="1"/>
              <a:t>DataAnnotations</a:t>
            </a:r>
            <a:r>
              <a:rPr lang="en-US" dirty="0"/>
              <a:t> attribute </a:t>
            </a:r>
            <a:r>
              <a:rPr lang="en-US" dirty="0" smtClean="0"/>
              <a:t>determines </a:t>
            </a:r>
            <a:r>
              <a:rPr lang="en-US" dirty="0"/>
              <a:t>the appropriate value to display</a:t>
            </a:r>
            <a:r>
              <a:rPr lang="en-US" dirty="0" smtClean="0"/>
              <a:t>.</a:t>
            </a:r>
          </a:p>
          <a:p>
            <a:pPr marL="0" indent="0" algn="just">
              <a:buNone/>
            </a:pPr>
            <a:r>
              <a:rPr lang="en-US" dirty="0"/>
              <a:t>public class </a:t>
            </a:r>
            <a:r>
              <a:rPr lang="en-US" dirty="0" err="1"/>
              <a:t>UserBindingModel</a:t>
            </a:r>
            <a:endParaRPr lang="en-US" dirty="0"/>
          </a:p>
          <a:p>
            <a:pPr marL="457200" lvl="1" indent="0" algn="just">
              <a:buNone/>
            </a:pPr>
            <a:r>
              <a:rPr lang="en-US" dirty="0"/>
              <a:t>{</a:t>
            </a:r>
          </a:p>
          <a:p>
            <a:pPr marL="457200" lvl="1" indent="0" algn="just">
              <a:buNone/>
            </a:pPr>
            <a:r>
              <a:rPr lang="en-US" dirty="0"/>
              <a:t> [Display(Name = "Your name</a:t>
            </a:r>
            <a:r>
              <a:rPr lang="en-US" dirty="0" smtClean="0"/>
              <a:t>")]</a:t>
            </a:r>
          </a:p>
          <a:p>
            <a:pPr marL="457200" lvl="1" indent="0" algn="just">
              <a:buNone/>
            </a:pPr>
            <a:r>
              <a:rPr lang="en-US" dirty="0" smtClean="0"/>
              <a:t>public </a:t>
            </a:r>
            <a:r>
              <a:rPr lang="en-US" dirty="0"/>
              <a:t>string </a:t>
            </a:r>
            <a:r>
              <a:rPr lang="en-US" dirty="0" err="1"/>
              <a:t>FirstName</a:t>
            </a:r>
            <a:r>
              <a:rPr lang="en-US" dirty="0"/>
              <a:t> { get; set; }</a:t>
            </a:r>
          </a:p>
          <a:p>
            <a:pPr marL="457200" lvl="1" indent="0" algn="just">
              <a:buNone/>
            </a:pPr>
            <a:r>
              <a:rPr lang="en-US" dirty="0" smtClean="0"/>
              <a:t>public </a:t>
            </a:r>
            <a:r>
              <a:rPr lang="en-US" dirty="0"/>
              <a:t>string Email { get; set; </a:t>
            </a:r>
            <a:r>
              <a:rPr lang="en-US" dirty="0" smtClean="0"/>
              <a:t>}</a:t>
            </a:r>
          </a:p>
          <a:p>
            <a:pPr marL="457200" lvl="1" indent="0" algn="just">
              <a:buNone/>
            </a:pPr>
            <a:r>
              <a:rPr lang="en-US" dirty="0" smtClean="0"/>
              <a:t>}</a:t>
            </a:r>
          </a:p>
        </p:txBody>
      </p:sp>
      <p:sp>
        <p:nvSpPr>
          <p:cNvPr id="5" name="Slide Number Placeholder 4"/>
          <p:cNvSpPr>
            <a:spLocks noGrp="1"/>
          </p:cNvSpPr>
          <p:nvPr>
            <p:ph type="sldNum" sz="quarter" idx="12"/>
          </p:nvPr>
        </p:nvSpPr>
        <p:spPr/>
        <p:txBody>
          <a:bodyPr/>
          <a:lstStyle/>
          <a:p>
            <a:fld id="{6113E31D-E2AB-40D1-8B51-AFA5AFEF393A}" type="slidenum">
              <a:rPr lang="en-US" smtClean="0"/>
              <a:t>13</a:t>
            </a:fld>
            <a:endParaRPr lang="en-US" dirty="0"/>
          </a:p>
        </p:txBody>
      </p:sp>
      <p:sp>
        <p:nvSpPr>
          <p:cNvPr id="6" name="TextBox 5"/>
          <p:cNvSpPr txBox="1"/>
          <p:nvPr/>
        </p:nvSpPr>
        <p:spPr>
          <a:xfrm>
            <a:off x="5741327" y="4014219"/>
            <a:ext cx="5462967" cy="1908215"/>
          </a:xfrm>
          <a:prstGeom prst="rect">
            <a:avLst/>
          </a:prstGeom>
          <a:noFill/>
          <a:ln>
            <a:solidFill>
              <a:schemeClr val="accent1"/>
            </a:solidFill>
          </a:ln>
        </p:spPr>
        <p:txBody>
          <a:bodyPr wrap="square" rtlCol="0">
            <a:spAutoFit/>
          </a:bodyPr>
          <a:lstStyle/>
          <a:p>
            <a:r>
              <a:rPr lang="en-US" dirty="0" smtClean="0"/>
              <a:t> The following Razor:</a:t>
            </a:r>
          </a:p>
          <a:p>
            <a:r>
              <a:rPr lang="en-US" sz="2000" b="1" dirty="0" smtClean="0">
                <a:solidFill>
                  <a:schemeClr val="accent2">
                    <a:lumMod val="60000"/>
                    <a:lumOff val="40000"/>
                  </a:schemeClr>
                </a:solidFill>
              </a:rPr>
              <a:t>&lt;</a:t>
            </a:r>
            <a:r>
              <a:rPr lang="en-US" sz="2000" b="1" dirty="0">
                <a:solidFill>
                  <a:schemeClr val="accent2">
                    <a:lumMod val="60000"/>
                    <a:lumOff val="40000"/>
                  </a:schemeClr>
                </a:solidFill>
              </a:rPr>
              <a:t>label asp-for="</a:t>
            </a:r>
            <a:r>
              <a:rPr lang="en-US" sz="2000" b="1" dirty="0" err="1">
                <a:solidFill>
                  <a:schemeClr val="accent2">
                    <a:lumMod val="60000"/>
                    <a:lumOff val="40000"/>
                  </a:schemeClr>
                </a:solidFill>
              </a:rPr>
              <a:t>FirstName</a:t>
            </a:r>
            <a:r>
              <a:rPr lang="en-US" sz="2000" b="1" dirty="0">
                <a:solidFill>
                  <a:schemeClr val="accent2">
                    <a:lumMod val="60000"/>
                    <a:lumOff val="40000"/>
                  </a:schemeClr>
                </a:solidFill>
              </a:rPr>
              <a:t>"&gt;&lt;/label&gt;</a:t>
            </a:r>
          </a:p>
          <a:p>
            <a:r>
              <a:rPr lang="en-US" sz="2000" b="1" dirty="0">
                <a:solidFill>
                  <a:schemeClr val="accent2">
                    <a:lumMod val="60000"/>
                    <a:lumOff val="40000"/>
                  </a:schemeClr>
                </a:solidFill>
              </a:rPr>
              <a:t>&lt;label asp-for="Email"&gt;&lt;/label&gt;</a:t>
            </a:r>
          </a:p>
          <a:p>
            <a:r>
              <a:rPr lang="en-US" sz="2000" dirty="0"/>
              <a:t>would generate the HTML</a:t>
            </a:r>
          </a:p>
          <a:p>
            <a:r>
              <a:rPr lang="en-US" sz="2000" b="1" dirty="0">
                <a:solidFill>
                  <a:srgbClr val="00B0F0"/>
                </a:solidFill>
              </a:rPr>
              <a:t>&lt;label for="</a:t>
            </a:r>
            <a:r>
              <a:rPr lang="en-US" sz="2000" b="1" dirty="0" err="1">
                <a:solidFill>
                  <a:srgbClr val="00B0F0"/>
                </a:solidFill>
              </a:rPr>
              <a:t>FirstName</a:t>
            </a:r>
            <a:r>
              <a:rPr lang="en-US" sz="2000" b="1" dirty="0">
                <a:solidFill>
                  <a:srgbClr val="00B0F0"/>
                </a:solidFill>
              </a:rPr>
              <a:t>"&gt;Your Name&lt;/label&gt;</a:t>
            </a:r>
          </a:p>
          <a:p>
            <a:r>
              <a:rPr lang="en-US" sz="2000" b="1" dirty="0">
                <a:solidFill>
                  <a:srgbClr val="00B0F0"/>
                </a:solidFill>
              </a:rPr>
              <a:t>&lt;label for="Email"&gt;Email&lt;/label&gt;</a:t>
            </a:r>
          </a:p>
        </p:txBody>
      </p:sp>
    </p:spTree>
    <p:extLst>
      <p:ext uri="{BB962C8B-B14F-4D97-AF65-F5344CB8AC3E}">
        <p14:creationId xmlns:p14="http://schemas.microsoft.com/office/powerpoint/2010/main" val="3981172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Label Tag Helper</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If you </a:t>
            </a:r>
            <a:r>
              <a:rPr lang="en-US" b="1" dirty="0"/>
              <a:t>don’t want to use the caption generated by the helper</a:t>
            </a:r>
            <a:r>
              <a:rPr lang="en-US" dirty="0"/>
              <a:t>, </a:t>
            </a:r>
            <a:r>
              <a:rPr lang="en-US" dirty="0" smtClean="0"/>
              <a:t>you could </a:t>
            </a:r>
            <a:r>
              <a:rPr lang="en-US" dirty="0"/>
              <a:t>insert your own manually. </a:t>
            </a:r>
            <a:endParaRPr lang="en-US" dirty="0" smtClean="0"/>
          </a:p>
          <a:p>
            <a:pPr marL="0" indent="0" algn="just">
              <a:buNone/>
            </a:pPr>
            <a:r>
              <a:rPr lang="en-US" dirty="0"/>
              <a:t>	</a:t>
            </a:r>
            <a:r>
              <a:rPr lang="en-US" b="1" dirty="0" smtClean="0">
                <a:solidFill>
                  <a:schemeClr val="accent2">
                    <a:lumMod val="60000"/>
                    <a:lumOff val="40000"/>
                  </a:schemeClr>
                </a:solidFill>
              </a:rPr>
              <a:t>&lt;</a:t>
            </a:r>
            <a:r>
              <a:rPr lang="en-US" b="1" dirty="0">
                <a:solidFill>
                  <a:schemeClr val="accent2">
                    <a:lumMod val="60000"/>
                    <a:lumOff val="40000"/>
                  </a:schemeClr>
                </a:solidFill>
              </a:rPr>
              <a:t>label asp-for="Email"&gt;Please enter your Email&lt;/label&gt;</a:t>
            </a:r>
          </a:p>
          <a:p>
            <a:pPr marL="0" indent="0" algn="just">
              <a:buNone/>
            </a:pPr>
            <a:r>
              <a:rPr lang="en-US" dirty="0" smtClean="0"/>
              <a:t>	would </a:t>
            </a:r>
            <a:r>
              <a:rPr lang="en-US" dirty="0"/>
              <a:t>generate the HTML</a:t>
            </a:r>
          </a:p>
          <a:p>
            <a:pPr marL="0" indent="0" algn="just">
              <a:buNone/>
            </a:pPr>
            <a:r>
              <a:rPr lang="en-US" b="1" dirty="0" smtClean="0">
                <a:solidFill>
                  <a:srgbClr val="00B0F0"/>
                </a:solidFill>
              </a:rPr>
              <a:t>	&lt;</a:t>
            </a:r>
            <a:r>
              <a:rPr lang="en-US" b="1" dirty="0">
                <a:solidFill>
                  <a:srgbClr val="00B0F0"/>
                </a:solidFill>
              </a:rPr>
              <a:t>label for="Email"&gt;Please enter your Email&lt;/label&gt;</a:t>
            </a:r>
          </a:p>
        </p:txBody>
      </p:sp>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442119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Input and </a:t>
            </a:r>
            <a:r>
              <a:rPr lang="en-US" dirty="0" err="1"/>
              <a:t>Textarea</a:t>
            </a:r>
            <a:r>
              <a:rPr lang="en-US" dirty="0"/>
              <a:t> Tag Helpers</a:t>
            </a:r>
          </a:p>
        </p:txBody>
      </p:sp>
      <p:pic>
        <p:nvPicPr>
          <p:cNvPr id="4" name="Content Placeholder 3"/>
          <p:cNvPicPr>
            <a:picLocks noGrp="1" noChangeAspect="1"/>
          </p:cNvPicPr>
          <p:nvPr>
            <p:ph idx="1"/>
          </p:nvPr>
        </p:nvPicPr>
        <p:blipFill rotWithShape="1">
          <a:blip r:embed="rId3"/>
          <a:srcRect l="23784" t="36538" r="31410" b="13738"/>
          <a:stretch/>
        </p:blipFill>
        <p:spPr>
          <a:xfrm>
            <a:off x="3315417" y="2546430"/>
            <a:ext cx="5482895" cy="342257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14701187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Input and </a:t>
            </a:r>
            <a:r>
              <a:rPr lang="en-US" dirty="0" err="1"/>
              <a:t>Textarea</a:t>
            </a:r>
            <a:r>
              <a:rPr lang="en-US" dirty="0"/>
              <a:t> Tag Helpers</a:t>
            </a:r>
          </a:p>
        </p:txBody>
      </p:sp>
      <p:sp>
        <p:nvSpPr>
          <p:cNvPr id="3" name="Content Placeholder 2"/>
          <p:cNvSpPr>
            <a:spLocks noGrp="1"/>
          </p:cNvSpPr>
          <p:nvPr>
            <p:ph idx="1"/>
          </p:nvPr>
        </p:nvSpPr>
        <p:spPr/>
        <p:txBody>
          <a:bodyPr>
            <a:normAutofit/>
          </a:bodyPr>
          <a:lstStyle/>
          <a:p>
            <a:pPr marL="285750" lvl="1" algn="just">
              <a:buFont typeface="Wingdings" panose="05000000000000000000" pitchFamily="2" charset="2"/>
              <a:buChar char="Ø"/>
            </a:pPr>
            <a:r>
              <a:rPr lang="en-US" sz="2400" dirty="0" smtClean="0"/>
              <a:t>To </a:t>
            </a:r>
            <a:r>
              <a:rPr lang="en-US" sz="2400" dirty="0"/>
              <a:t>determine the </a:t>
            </a:r>
            <a:r>
              <a:rPr lang="en-US" sz="2400" b="1" dirty="0"/>
              <a:t>type of the input</a:t>
            </a:r>
            <a:r>
              <a:rPr lang="en-US" sz="2400" dirty="0"/>
              <a:t> element to </a:t>
            </a:r>
            <a:r>
              <a:rPr lang="en-US" sz="2400" dirty="0" smtClean="0"/>
              <a:t>generate, Tag Helpers </a:t>
            </a:r>
            <a:r>
              <a:rPr lang="en-US" sz="2400" dirty="0"/>
              <a:t>uses information based </a:t>
            </a:r>
            <a:r>
              <a:rPr lang="en-US" sz="2400" dirty="0" smtClean="0"/>
              <a:t>on:</a:t>
            </a:r>
          </a:p>
          <a:p>
            <a:pPr lvl="1" algn="just">
              <a:buFont typeface="Wingdings" panose="05000000000000000000" pitchFamily="2" charset="2"/>
              <a:buChar char="Ø"/>
            </a:pPr>
            <a:r>
              <a:rPr lang="en-US" sz="2400" dirty="0" smtClean="0"/>
              <a:t>the </a:t>
            </a:r>
            <a:r>
              <a:rPr lang="en-US" sz="2400" b="1" dirty="0"/>
              <a:t>type of the property </a:t>
            </a:r>
            <a:r>
              <a:rPr lang="en-US" sz="2400" dirty="0"/>
              <a:t>(bool, string, </a:t>
            </a:r>
            <a:r>
              <a:rPr lang="en-US" sz="2400" dirty="0" err="1"/>
              <a:t>int</a:t>
            </a:r>
            <a:r>
              <a:rPr lang="en-US" sz="2400" dirty="0"/>
              <a:t>, and so on) </a:t>
            </a:r>
            <a:endParaRPr lang="en-US" sz="2400" dirty="0" smtClean="0"/>
          </a:p>
          <a:p>
            <a:pPr lvl="1" algn="just">
              <a:buFont typeface="Wingdings" panose="05000000000000000000" pitchFamily="2" charset="2"/>
              <a:buChar char="Ø"/>
            </a:pPr>
            <a:r>
              <a:rPr lang="en-US" sz="2400" b="1" dirty="0" err="1" smtClean="0"/>
              <a:t>DataAnnotations</a:t>
            </a:r>
            <a:r>
              <a:rPr lang="en-US" sz="2400" b="1" dirty="0" smtClean="0"/>
              <a:t> </a:t>
            </a:r>
            <a:r>
              <a:rPr lang="en-US" sz="2400" b="1" dirty="0"/>
              <a:t>attributes </a:t>
            </a:r>
            <a:r>
              <a:rPr lang="en-US" sz="2400" dirty="0"/>
              <a:t>applied to </a:t>
            </a:r>
            <a:r>
              <a:rPr lang="en-US" sz="2400" dirty="0" smtClean="0"/>
              <a:t>the property</a:t>
            </a:r>
          </a:p>
          <a:p>
            <a:pPr algn="just">
              <a:buFont typeface="Wingdings" panose="05000000000000000000" pitchFamily="2" charset="2"/>
              <a:buChar char="Ø"/>
            </a:pPr>
            <a:r>
              <a:rPr lang="en-US" sz="2800" b="1" dirty="0" err="1" smtClean="0"/>
              <a:t>DataAnnotations</a:t>
            </a:r>
            <a:r>
              <a:rPr lang="en-US" sz="2800" dirty="0" smtClean="0"/>
              <a:t> </a:t>
            </a:r>
            <a:r>
              <a:rPr lang="en-US" sz="2800" dirty="0"/>
              <a:t>are also used to add data-</a:t>
            </a:r>
            <a:r>
              <a:rPr lang="en-US" sz="2800" dirty="0" err="1"/>
              <a:t>val</a:t>
            </a:r>
            <a:r>
              <a:rPr lang="en-US" sz="2800" dirty="0"/>
              <a:t>-* </a:t>
            </a:r>
            <a:r>
              <a:rPr lang="en-US" sz="2800" b="1" dirty="0"/>
              <a:t>client-side validation </a:t>
            </a:r>
            <a:r>
              <a:rPr lang="en-US" sz="2800" dirty="0"/>
              <a:t>attributes to the generated HTML.</a:t>
            </a:r>
          </a:p>
        </p:txBody>
      </p:sp>
      <p:sp>
        <p:nvSpPr>
          <p:cNvPr id="5" name="Slide Number Placeholder 4"/>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02708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729204" y="2556932"/>
            <a:ext cx="8657863" cy="3318936"/>
          </a:xfrm>
        </p:spPr>
        <p:txBody>
          <a:bodyPr>
            <a:normAutofit fontScale="92500" lnSpcReduction="10000"/>
          </a:bodyPr>
          <a:lstStyle/>
          <a:p>
            <a:pPr marL="0" indent="0" algn="just">
              <a:buNone/>
            </a:pPr>
            <a:r>
              <a:rPr lang="en-US" dirty="0" smtClean="0">
                <a:solidFill>
                  <a:srgbClr val="00B050"/>
                </a:solidFill>
              </a:rPr>
              <a:t>		&lt;</a:t>
            </a:r>
            <a:r>
              <a:rPr lang="en-US" dirty="0">
                <a:solidFill>
                  <a:srgbClr val="00B050"/>
                </a:solidFill>
              </a:rPr>
              <a:t>input asp-for="Email" </a:t>
            </a:r>
            <a:r>
              <a:rPr lang="en-US" dirty="0" smtClean="0">
                <a:solidFill>
                  <a:srgbClr val="00B050"/>
                </a:solidFill>
              </a:rPr>
              <a:t>/&gt;</a:t>
            </a:r>
          </a:p>
          <a:p>
            <a:pPr marL="0" indent="0" algn="just">
              <a:buNone/>
            </a:pPr>
            <a:r>
              <a:rPr lang="en-US" b="1" dirty="0" smtClean="0"/>
              <a:t>	Will generate </a:t>
            </a:r>
            <a:endParaRPr lang="en-US" b="1" dirty="0"/>
          </a:p>
          <a:p>
            <a:pPr marL="0" indent="0" algn="just">
              <a:buNone/>
            </a:pPr>
            <a:r>
              <a:rPr lang="en-US" dirty="0" smtClean="0">
                <a:solidFill>
                  <a:srgbClr val="00B0F0"/>
                </a:solidFill>
              </a:rPr>
              <a:t>	&lt;</a:t>
            </a:r>
            <a:r>
              <a:rPr lang="en-US" dirty="0">
                <a:solidFill>
                  <a:srgbClr val="00B0F0"/>
                </a:solidFill>
              </a:rPr>
              <a:t>input type="email" id="Email" name="Email"</a:t>
            </a:r>
          </a:p>
          <a:p>
            <a:pPr marL="0" indent="0" algn="just">
              <a:buNone/>
            </a:pPr>
            <a:r>
              <a:rPr lang="en-US" dirty="0">
                <a:solidFill>
                  <a:srgbClr val="00B0F0"/>
                </a:solidFill>
              </a:rPr>
              <a:t> </a:t>
            </a:r>
            <a:r>
              <a:rPr lang="en-US" dirty="0" smtClean="0">
                <a:solidFill>
                  <a:srgbClr val="00B0F0"/>
                </a:solidFill>
              </a:rPr>
              <a:t>	value</a:t>
            </a:r>
            <a:r>
              <a:rPr lang="en-US" dirty="0">
                <a:solidFill>
                  <a:srgbClr val="00B0F0"/>
                </a:solidFill>
              </a:rPr>
              <a:t>="test@example.com" data-</a:t>
            </a:r>
            <a:r>
              <a:rPr lang="en-US" dirty="0" err="1">
                <a:solidFill>
                  <a:srgbClr val="00B0F0"/>
                </a:solidFill>
              </a:rPr>
              <a:t>val</a:t>
            </a:r>
            <a:r>
              <a:rPr lang="en-US" dirty="0">
                <a:solidFill>
                  <a:srgbClr val="00B0F0"/>
                </a:solidFill>
              </a:rPr>
              <a:t>="true"</a:t>
            </a:r>
          </a:p>
          <a:p>
            <a:pPr marL="0" indent="0" algn="just">
              <a:buNone/>
            </a:pPr>
            <a:r>
              <a:rPr lang="en-US" dirty="0">
                <a:solidFill>
                  <a:srgbClr val="00B0F0"/>
                </a:solidFill>
              </a:rPr>
              <a:t> </a:t>
            </a:r>
            <a:r>
              <a:rPr lang="en-US" dirty="0" smtClean="0">
                <a:solidFill>
                  <a:srgbClr val="00B0F0"/>
                </a:solidFill>
              </a:rPr>
              <a:t>	data-</a:t>
            </a:r>
            <a:r>
              <a:rPr lang="en-US" dirty="0" err="1" smtClean="0">
                <a:solidFill>
                  <a:srgbClr val="00B0F0"/>
                </a:solidFill>
              </a:rPr>
              <a:t>val</a:t>
            </a:r>
            <a:r>
              <a:rPr lang="en-US" dirty="0" smtClean="0">
                <a:solidFill>
                  <a:srgbClr val="00B0F0"/>
                </a:solidFill>
              </a:rPr>
              <a:t>-email</a:t>
            </a:r>
            <a:r>
              <a:rPr lang="en-US" dirty="0">
                <a:solidFill>
                  <a:srgbClr val="00B0F0"/>
                </a:solidFill>
              </a:rPr>
              <a:t>="The Email Address field is not a valid e-mail address."</a:t>
            </a:r>
          </a:p>
          <a:p>
            <a:pPr marL="0" indent="0" algn="just">
              <a:buNone/>
            </a:pPr>
            <a:r>
              <a:rPr lang="en-US" dirty="0" smtClean="0">
                <a:solidFill>
                  <a:srgbClr val="00B0F0"/>
                </a:solidFill>
              </a:rPr>
              <a:t>	 </a:t>
            </a:r>
            <a:r>
              <a:rPr lang="en-US" dirty="0">
                <a:solidFill>
                  <a:srgbClr val="00B0F0"/>
                </a:solidFill>
              </a:rPr>
              <a:t>data-</a:t>
            </a:r>
            <a:r>
              <a:rPr lang="en-US" dirty="0" err="1">
                <a:solidFill>
                  <a:srgbClr val="00B0F0"/>
                </a:solidFill>
              </a:rPr>
              <a:t>val</a:t>
            </a:r>
            <a:r>
              <a:rPr lang="en-US" dirty="0">
                <a:solidFill>
                  <a:srgbClr val="00B0F0"/>
                </a:solidFill>
              </a:rPr>
              <a:t>-required="The Email Address field is required."</a:t>
            </a:r>
          </a:p>
          <a:p>
            <a:pPr marL="0" indent="0" algn="just">
              <a:buNone/>
            </a:pPr>
            <a:r>
              <a:rPr lang="en-US" dirty="0" smtClean="0">
                <a:solidFill>
                  <a:srgbClr val="00B0F0"/>
                </a:solidFill>
              </a:rPr>
              <a:t>	 </a:t>
            </a:r>
            <a:r>
              <a:rPr lang="en-US" dirty="0">
                <a:solidFill>
                  <a:srgbClr val="00B0F0"/>
                </a:solidFill>
              </a:rPr>
              <a:t>/&gt;</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4029581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just">
              <a:buNone/>
            </a:pP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pic>
        <p:nvPicPr>
          <p:cNvPr id="4" name="Picture 3"/>
          <p:cNvPicPr>
            <a:picLocks noChangeAspect="1"/>
          </p:cNvPicPr>
          <p:nvPr/>
        </p:nvPicPr>
        <p:blipFill rotWithShape="1">
          <a:blip r:embed="rId3"/>
          <a:srcRect l="30922" t="32932" r="29397" b="14302"/>
          <a:stretch/>
        </p:blipFill>
        <p:spPr>
          <a:xfrm>
            <a:off x="3053164" y="1118681"/>
            <a:ext cx="6359967" cy="4757187"/>
          </a:xfrm>
          <a:prstGeom prst="rect">
            <a:avLst/>
          </a:prstGeom>
        </p:spPr>
      </p:pic>
    </p:spTree>
    <p:extLst>
      <p:ext uri="{BB962C8B-B14F-4D97-AF65-F5344CB8AC3E}">
        <p14:creationId xmlns:p14="http://schemas.microsoft.com/office/powerpoint/2010/main" val="3766889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Tag </a:t>
            </a:r>
            <a:r>
              <a:rPr lang="en-US" dirty="0"/>
              <a:t>Helpers</a:t>
            </a:r>
          </a:p>
        </p:txBody>
      </p:sp>
      <p:sp>
        <p:nvSpPr>
          <p:cNvPr id="5" name="Slide Number Placeholder 4"/>
          <p:cNvSpPr>
            <a:spLocks noGrp="1"/>
          </p:cNvSpPr>
          <p:nvPr>
            <p:ph type="sldNum" sz="quarter" idx="12"/>
          </p:nvPr>
        </p:nvSpPr>
        <p:spPr/>
        <p:txBody>
          <a:bodyPr/>
          <a:lstStyle/>
          <a:p>
            <a:fld id="{6113E31D-E2AB-40D1-8B51-AFA5AFEF393A}" type="slidenum">
              <a:rPr lang="en-US" smtClean="0"/>
              <a:t>19</a:t>
            </a:fld>
            <a:endParaRPr lang="en-US" dirty="0"/>
          </a:p>
        </p:txBody>
      </p:sp>
      <p:pic>
        <p:nvPicPr>
          <p:cNvPr id="7" name="Content Placeholder 6"/>
          <p:cNvPicPr>
            <a:picLocks noGrp="1" noChangeAspect="1"/>
          </p:cNvPicPr>
          <p:nvPr>
            <p:ph idx="1"/>
          </p:nvPr>
        </p:nvPicPr>
        <p:blipFill rotWithShape="1">
          <a:blip r:embed="rId3"/>
          <a:srcRect l="23673" t="31417" r="17744" b="8242"/>
          <a:stretch/>
        </p:blipFill>
        <p:spPr>
          <a:xfrm>
            <a:off x="3398660" y="2520081"/>
            <a:ext cx="5548684" cy="3214837"/>
          </a:xfrm>
          <a:prstGeom prst="rect">
            <a:avLst/>
          </a:prstGeom>
        </p:spPr>
      </p:pic>
      <p:sp>
        <p:nvSpPr>
          <p:cNvPr id="8" name="Rectangle 7"/>
          <p:cNvSpPr/>
          <p:nvPr/>
        </p:nvSpPr>
        <p:spPr>
          <a:xfrm>
            <a:off x="2021307" y="5734918"/>
            <a:ext cx="9028496" cy="369332"/>
          </a:xfrm>
          <a:prstGeom prst="rect">
            <a:avLst/>
          </a:prstGeom>
        </p:spPr>
        <p:txBody>
          <a:bodyPr wrap="square">
            <a:spAutoFit/>
          </a:bodyPr>
          <a:lstStyle/>
          <a:p>
            <a:r>
              <a:rPr lang="en-US" dirty="0">
                <a:solidFill>
                  <a:srgbClr val="FF0000"/>
                </a:solidFill>
              </a:rPr>
              <a:t>As always, you can override the generated type by adding your own type attribute to the Razor. </a:t>
            </a:r>
          </a:p>
        </p:txBody>
      </p:sp>
    </p:spTree>
    <p:extLst>
      <p:ext uri="{BB962C8B-B14F-4D97-AF65-F5344CB8AC3E}">
        <p14:creationId xmlns:p14="http://schemas.microsoft.com/office/powerpoint/2010/main" val="1185956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a:t>
            </a:r>
            <a:endParaRPr lang="en-US" dirty="0"/>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a:t>Tag Helpers are new to ASP.NET </a:t>
            </a:r>
            <a:r>
              <a:rPr lang="en-US" dirty="0" smtClean="0"/>
              <a:t>Core and for</a:t>
            </a:r>
            <a:r>
              <a:rPr lang="en-US" b="1" dirty="0" smtClean="0"/>
              <a:t> </a:t>
            </a:r>
            <a:r>
              <a:rPr lang="en-US" b="1" dirty="0"/>
              <a:t>server-side </a:t>
            </a:r>
            <a:r>
              <a:rPr lang="en-US" dirty="0"/>
              <a:t>HTML rendering. </a:t>
            </a:r>
            <a:endParaRPr lang="en-US" dirty="0" smtClean="0"/>
          </a:p>
          <a:p>
            <a:pPr algn="just">
              <a:buFont typeface="Wingdings" panose="05000000000000000000" pitchFamily="2" charset="2"/>
              <a:buChar char="Ø"/>
            </a:pPr>
            <a:r>
              <a:rPr lang="en-US" dirty="0" smtClean="0"/>
              <a:t>They’re </a:t>
            </a:r>
            <a:r>
              <a:rPr lang="en-US" b="1" dirty="0"/>
              <a:t>Razor components </a:t>
            </a:r>
            <a:r>
              <a:rPr lang="en-US" dirty="0"/>
              <a:t>that you can use to </a:t>
            </a:r>
            <a:r>
              <a:rPr lang="en-US" b="1" dirty="0"/>
              <a:t>customize</a:t>
            </a:r>
            <a:r>
              <a:rPr lang="en-US" dirty="0"/>
              <a:t> the </a:t>
            </a:r>
            <a:r>
              <a:rPr lang="en-US" b="1" dirty="0"/>
              <a:t>HTML</a:t>
            </a:r>
            <a:r>
              <a:rPr lang="en-US" dirty="0"/>
              <a:t> generated in your </a:t>
            </a:r>
            <a:r>
              <a:rPr lang="en-US" b="1" dirty="0"/>
              <a:t>templates</a:t>
            </a:r>
            <a:r>
              <a:rPr lang="en-US" dirty="0"/>
              <a:t>. </a:t>
            </a:r>
            <a:endParaRPr lang="en-US" dirty="0" smtClean="0"/>
          </a:p>
          <a:p>
            <a:pPr algn="just">
              <a:buFont typeface="Wingdings" panose="05000000000000000000" pitchFamily="2" charset="2"/>
              <a:buChar char="Ø"/>
            </a:pPr>
            <a:r>
              <a:rPr lang="en-US" dirty="0" smtClean="0"/>
              <a:t>Tag </a:t>
            </a:r>
            <a:r>
              <a:rPr lang="en-US" dirty="0"/>
              <a:t>Helpers can be </a:t>
            </a:r>
            <a:r>
              <a:rPr lang="en-US" b="1" dirty="0"/>
              <a:t>added to </a:t>
            </a:r>
            <a:r>
              <a:rPr lang="en-US" b="1" dirty="0" smtClean="0"/>
              <a:t>a standard </a:t>
            </a:r>
            <a:r>
              <a:rPr lang="en-US" b="1" dirty="0"/>
              <a:t>HTML element</a:t>
            </a:r>
            <a:r>
              <a:rPr lang="en-US" dirty="0"/>
              <a:t>, such as an &lt;input</a:t>
            </a:r>
            <a:r>
              <a:rPr lang="en-US" dirty="0" smtClean="0"/>
              <a:t>&gt;.</a:t>
            </a:r>
          </a:p>
          <a:p>
            <a:pPr algn="just">
              <a:buFont typeface="Wingdings" panose="05000000000000000000" pitchFamily="2" charset="2"/>
              <a:buChar char="Ø"/>
            </a:pPr>
            <a:r>
              <a:rPr lang="en-US" dirty="0" smtClean="0"/>
              <a:t>They </a:t>
            </a:r>
            <a:r>
              <a:rPr lang="en-US" dirty="0"/>
              <a:t>can also be </a:t>
            </a:r>
            <a:r>
              <a:rPr lang="en-US" b="1" dirty="0"/>
              <a:t>standalone elements </a:t>
            </a:r>
            <a:r>
              <a:rPr lang="en-US" dirty="0"/>
              <a:t>and can be used to generate completely customized HTML. </a:t>
            </a:r>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687595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asp-format</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To </a:t>
            </a:r>
            <a:r>
              <a:rPr lang="en-US" dirty="0"/>
              <a:t>customize </a:t>
            </a:r>
            <a:r>
              <a:rPr lang="en-US" dirty="0" smtClean="0"/>
              <a:t>the way </a:t>
            </a:r>
            <a:r>
              <a:rPr lang="en-US" dirty="0"/>
              <a:t>data is displayed: </a:t>
            </a:r>
            <a:r>
              <a:rPr lang="en-US" b="1" dirty="0"/>
              <a:t>asp-format</a:t>
            </a:r>
            <a:r>
              <a:rPr lang="en-US" dirty="0"/>
              <a:t>. </a:t>
            </a:r>
            <a:endParaRPr lang="en-US" dirty="0" smtClean="0"/>
          </a:p>
          <a:p>
            <a:pPr marL="0" indent="0" algn="just">
              <a:buNone/>
            </a:pPr>
            <a:r>
              <a:rPr lang="en-US" dirty="0" smtClean="0">
                <a:solidFill>
                  <a:srgbClr val="00B050"/>
                </a:solidFill>
              </a:rPr>
              <a:t>&lt;</a:t>
            </a:r>
            <a:r>
              <a:rPr lang="en-US" dirty="0">
                <a:solidFill>
                  <a:srgbClr val="00B050"/>
                </a:solidFill>
              </a:rPr>
              <a:t>input asp-for="Dec" asp-format="0.000" /&gt;</a:t>
            </a:r>
          </a:p>
          <a:p>
            <a:pPr marL="0" indent="0" algn="just">
              <a:buNone/>
            </a:pPr>
            <a:r>
              <a:rPr lang="en-US" dirty="0"/>
              <a:t>If the Dec property had a value of 1.2, this would generate HTML similar to</a:t>
            </a:r>
          </a:p>
          <a:p>
            <a:pPr marL="0" indent="0" algn="just">
              <a:buNone/>
            </a:pPr>
            <a:r>
              <a:rPr lang="en-US" dirty="0">
                <a:solidFill>
                  <a:srgbClr val="0070C0"/>
                </a:solidFill>
              </a:rPr>
              <a:t>&lt;input type="text" id="Dec" name="Dec" value="1.200"&gt;</a:t>
            </a:r>
            <a:endParaRPr lang="en-US" dirty="0" smtClean="0">
              <a:solidFill>
                <a:srgbClr val="0070C0"/>
              </a:solidFill>
            </a:endParaRPr>
          </a:p>
        </p:txBody>
      </p:sp>
      <p:sp>
        <p:nvSpPr>
          <p:cNvPr id="5" name="Slide Number Placeholder 4"/>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3937562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Area Tag Helper</a:t>
            </a:r>
            <a:endParaRPr lang="en-US" dirty="0"/>
          </a:p>
        </p:txBody>
      </p:sp>
      <p:sp>
        <p:nvSpPr>
          <p:cNvPr id="3" name="Content Placeholder 2"/>
          <p:cNvSpPr>
            <a:spLocks noGrp="1"/>
          </p:cNvSpPr>
          <p:nvPr>
            <p:ph idx="1"/>
          </p:nvPr>
        </p:nvSpPr>
        <p:spPr/>
        <p:txBody>
          <a:bodyPr>
            <a:normAutofit/>
          </a:bodyPr>
          <a:lstStyle/>
          <a:p>
            <a:pPr marL="0" indent="0" algn="just">
              <a:buNone/>
            </a:pPr>
            <a:r>
              <a:rPr lang="en-US" dirty="0">
                <a:solidFill>
                  <a:srgbClr val="00B050"/>
                </a:solidFill>
              </a:rPr>
              <a:t>&lt;</a:t>
            </a:r>
            <a:r>
              <a:rPr lang="en-US" dirty="0" err="1">
                <a:solidFill>
                  <a:srgbClr val="00B050"/>
                </a:solidFill>
              </a:rPr>
              <a:t>textarea</a:t>
            </a:r>
            <a:r>
              <a:rPr lang="en-US" dirty="0">
                <a:solidFill>
                  <a:srgbClr val="00B050"/>
                </a:solidFill>
              </a:rPr>
              <a:t> asp-for="Multiline"&gt;&lt;/</a:t>
            </a:r>
            <a:r>
              <a:rPr lang="en-US" dirty="0" err="1">
                <a:solidFill>
                  <a:srgbClr val="00B050"/>
                </a:solidFill>
              </a:rPr>
              <a:t>textarea</a:t>
            </a:r>
            <a:r>
              <a:rPr lang="en-US" dirty="0" smtClean="0">
                <a:solidFill>
                  <a:srgbClr val="00B050"/>
                </a:solidFill>
              </a:rPr>
              <a:t>&gt;</a:t>
            </a:r>
          </a:p>
          <a:p>
            <a:pPr marL="0" indent="0" algn="just">
              <a:buNone/>
            </a:pPr>
            <a:r>
              <a:rPr lang="en-US" dirty="0" smtClean="0">
                <a:solidFill>
                  <a:schemeClr val="tx1"/>
                </a:solidFill>
              </a:rPr>
              <a:t>generates</a:t>
            </a:r>
            <a:endParaRPr lang="en-US" dirty="0">
              <a:solidFill>
                <a:schemeClr val="tx1"/>
              </a:solidFill>
            </a:endParaRPr>
          </a:p>
          <a:p>
            <a:pPr marL="0" indent="0" algn="just">
              <a:buNone/>
            </a:pPr>
            <a:r>
              <a:rPr lang="en-US" dirty="0" smtClean="0">
                <a:solidFill>
                  <a:srgbClr val="00B0F0"/>
                </a:solidFill>
              </a:rPr>
              <a:t>&lt;</a:t>
            </a:r>
            <a:r>
              <a:rPr lang="en-US" dirty="0" err="1">
                <a:solidFill>
                  <a:srgbClr val="00B0F0"/>
                </a:solidFill>
              </a:rPr>
              <a:t>textarea</a:t>
            </a:r>
            <a:r>
              <a:rPr lang="en-US" dirty="0">
                <a:solidFill>
                  <a:srgbClr val="00B0F0"/>
                </a:solidFill>
              </a:rPr>
              <a:t> data-</a:t>
            </a:r>
            <a:r>
              <a:rPr lang="en-US" dirty="0" err="1">
                <a:solidFill>
                  <a:srgbClr val="00B0F0"/>
                </a:solidFill>
              </a:rPr>
              <a:t>val</a:t>
            </a:r>
            <a:r>
              <a:rPr lang="en-US" dirty="0">
                <a:solidFill>
                  <a:srgbClr val="00B0F0"/>
                </a:solidFill>
              </a:rPr>
              <a:t>="true" id="Multiline" name="Multiline"</a:t>
            </a:r>
          </a:p>
          <a:p>
            <a:pPr marL="0" indent="0" algn="just">
              <a:buNone/>
            </a:pPr>
            <a:r>
              <a:rPr lang="en-US" dirty="0" smtClean="0">
                <a:solidFill>
                  <a:srgbClr val="00B0F0"/>
                </a:solidFill>
              </a:rPr>
              <a:t>data-</a:t>
            </a:r>
            <a:r>
              <a:rPr lang="en-US" dirty="0" err="1" smtClean="0">
                <a:solidFill>
                  <a:srgbClr val="00B0F0"/>
                </a:solidFill>
              </a:rPr>
              <a:t>val</a:t>
            </a:r>
            <a:r>
              <a:rPr lang="en-US" dirty="0" smtClean="0">
                <a:solidFill>
                  <a:srgbClr val="00B0F0"/>
                </a:solidFill>
              </a:rPr>
              <a:t>-length</a:t>
            </a:r>
            <a:r>
              <a:rPr lang="en-US" dirty="0">
                <a:solidFill>
                  <a:srgbClr val="00B0F0"/>
                </a:solidFill>
              </a:rPr>
              <a:t>="Maximum length 200." data-</a:t>
            </a:r>
            <a:r>
              <a:rPr lang="en-US" dirty="0" err="1">
                <a:solidFill>
                  <a:srgbClr val="00B0F0"/>
                </a:solidFill>
              </a:rPr>
              <a:t>val</a:t>
            </a:r>
            <a:r>
              <a:rPr lang="en-US" dirty="0">
                <a:solidFill>
                  <a:srgbClr val="00B0F0"/>
                </a:solidFill>
              </a:rPr>
              <a:t>-length-max="200"</a:t>
            </a:r>
          </a:p>
          <a:p>
            <a:pPr marL="0" indent="0" algn="just">
              <a:buNone/>
            </a:pPr>
            <a:r>
              <a:rPr lang="en-US" dirty="0" smtClean="0">
                <a:solidFill>
                  <a:srgbClr val="00B0F0"/>
                </a:solidFill>
              </a:rPr>
              <a:t>data-</a:t>
            </a:r>
            <a:r>
              <a:rPr lang="en-US" dirty="0" err="1" smtClean="0">
                <a:solidFill>
                  <a:srgbClr val="00B0F0"/>
                </a:solidFill>
              </a:rPr>
              <a:t>val</a:t>
            </a:r>
            <a:r>
              <a:rPr lang="en-US" dirty="0" smtClean="0">
                <a:solidFill>
                  <a:srgbClr val="00B0F0"/>
                </a:solidFill>
              </a:rPr>
              <a:t>-required</a:t>
            </a:r>
            <a:r>
              <a:rPr lang="en-US" dirty="0">
                <a:solidFill>
                  <a:srgbClr val="00B0F0"/>
                </a:solidFill>
              </a:rPr>
              <a:t>="The Multiline field is required." &gt;This is some text,</a:t>
            </a:r>
          </a:p>
          <a:p>
            <a:pPr marL="0" indent="0" algn="just">
              <a:buNone/>
            </a:pPr>
            <a:r>
              <a:rPr lang="en-US" dirty="0">
                <a:solidFill>
                  <a:srgbClr val="00B0F0"/>
                </a:solidFill>
              </a:rPr>
              <a:t>I'm going to display </a:t>
            </a:r>
            <a:r>
              <a:rPr lang="en-US" dirty="0" err="1" smtClean="0">
                <a:solidFill>
                  <a:srgbClr val="00B0F0"/>
                </a:solidFill>
              </a:rPr>
              <a:t>itin</a:t>
            </a:r>
            <a:r>
              <a:rPr lang="en-US" dirty="0" smtClean="0">
                <a:solidFill>
                  <a:srgbClr val="00B0F0"/>
                </a:solidFill>
              </a:rPr>
              <a:t> </a:t>
            </a:r>
            <a:r>
              <a:rPr lang="en-US" dirty="0">
                <a:solidFill>
                  <a:srgbClr val="00B0F0"/>
                </a:solidFill>
              </a:rPr>
              <a:t>a text area&lt;/</a:t>
            </a:r>
            <a:r>
              <a:rPr lang="en-US" dirty="0" err="1">
                <a:solidFill>
                  <a:srgbClr val="00B0F0"/>
                </a:solidFill>
              </a:rPr>
              <a:t>textarea</a:t>
            </a:r>
            <a:r>
              <a:rPr lang="en-US" dirty="0">
                <a:solidFill>
                  <a:srgbClr val="00B0F0"/>
                </a:solidFill>
              </a:rPr>
              <a:t>&gt;</a:t>
            </a:r>
          </a:p>
        </p:txBody>
      </p:sp>
      <p:sp>
        <p:nvSpPr>
          <p:cNvPr id="5" name="Slide Number Placeholder 4"/>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2430564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Select Tag Helper</a:t>
            </a:r>
          </a:p>
        </p:txBody>
      </p:sp>
      <p:pic>
        <p:nvPicPr>
          <p:cNvPr id="4" name="Content Placeholder 3"/>
          <p:cNvPicPr>
            <a:picLocks noGrp="1" noChangeAspect="1"/>
          </p:cNvPicPr>
          <p:nvPr>
            <p:ph idx="1"/>
          </p:nvPr>
        </p:nvPicPr>
        <p:blipFill rotWithShape="1">
          <a:blip r:embed="rId3"/>
          <a:srcRect l="16003" t="27646" r="12522" b="8241"/>
          <a:stretch/>
        </p:blipFill>
        <p:spPr>
          <a:xfrm>
            <a:off x="1602012" y="2768600"/>
            <a:ext cx="4795045" cy="2419417"/>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22</a:t>
            </a:fld>
            <a:endParaRPr lang="en-US" dirty="0"/>
          </a:p>
        </p:txBody>
      </p:sp>
      <p:pic>
        <p:nvPicPr>
          <p:cNvPr id="7" name="Picture 6"/>
          <p:cNvPicPr>
            <a:picLocks noChangeAspect="1"/>
          </p:cNvPicPr>
          <p:nvPr/>
        </p:nvPicPr>
        <p:blipFill rotWithShape="1">
          <a:blip r:embed="rId4"/>
          <a:srcRect l="17085" t="30987" r="18194" b="14939"/>
          <a:stretch/>
        </p:blipFill>
        <p:spPr>
          <a:xfrm>
            <a:off x="6545834" y="2768600"/>
            <a:ext cx="4722486" cy="2419417"/>
          </a:xfrm>
          <a:prstGeom prst="rect">
            <a:avLst/>
          </a:prstGeom>
        </p:spPr>
      </p:pic>
      <p:sp>
        <p:nvSpPr>
          <p:cNvPr id="3" name="Rectangle 2"/>
          <p:cNvSpPr/>
          <p:nvPr/>
        </p:nvSpPr>
        <p:spPr>
          <a:xfrm>
            <a:off x="3226964" y="5599668"/>
            <a:ext cx="6534096" cy="369332"/>
          </a:xfrm>
          <a:prstGeom prst="rect">
            <a:avLst/>
          </a:prstGeom>
        </p:spPr>
        <p:txBody>
          <a:bodyPr wrap="none">
            <a:spAutoFit/>
          </a:bodyPr>
          <a:lstStyle/>
          <a:p>
            <a:r>
              <a:rPr lang="en-US" b="1" dirty="0">
                <a:solidFill>
                  <a:srgbClr val="FF0000"/>
                </a:solidFill>
              </a:rPr>
              <a:t>The Select Tag Helper only works with </a:t>
            </a:r>
            <a:r>
              <a:rPr lang="en-US" b="1" dirty="0" err="1">
                <a:solidFill>
                  <a:srgbClr val="FF0000"/>
                </a:solidFill>
              </a:rPr>
              <a:t>SelectListItem</a:t>
            </a:r>
            <a:r>
              <a:rPr lang="en-US" b="1" dirty="0">
                <a:solidFill>
                  <a:srgbClr val="FF0000"/>
                </a:solidFill>
              </a:rPr>
              <a:t> elements. </a:t>
            </a:r>
          </a:p>
        </p:txBody>
      </p:sp>
    </p:spTree>
    <p:extLst>
      <p:ext uri="{BB962C8B-B14F-4D97-AF65-F5344CB8AC3E}">
        <p14:creationId xmlns:p14="http://schemas.microsoft.com/office/powerpoint/2010/main" val="28994261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Select Tag Helper</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As for the Input Tag Helper, the </a:t>
            </a:r>
            <a:r>
              <a:rPr lang="en-US" b="1" dirty="0" smtClean="0"/>
              <a:t>asp-for attribute </a:t>
            </a:r>
            <a:r>
              <a:rPr lang="en-US" dirty="0" smtClean="0"/>
              <a:t>specifies the </a:t>
            </a:r>
            <a:r>
              <a:rPr lang="en-US" b="1" dirty="0" smtClean="0"/>
              <a:t>property</a:t>
            </a:r>
            <a:r>
              <a:rPr lang="en-US" dirty="0" smtClean="0"/>
              <a:t> in your view model to bind to. </a:t>
            </a:r>
          </a:p>
          <a:p>
            <a:pPr algn="just">
              <a:buFont typeface="Wingdings" panose="05000000000000000000" pitchFamily="2" charset="2"/>
              <a:buChar char="Ø"/>
            </a:pPr>
            <a:r>
              <a:rPr lang="en-US" dirty="0" smtClean="0"/>
              <a:t>The </a:t>
            </a:r>
            <a:r>
              <a:rPr lang="en-US" b="1" dirty="0"/>
              <a:t>asp-items</a:t>
            </a:r>
            <a:r>
              <a:rPr lang="en-US" dirty="0"/>
              <a:t> attribute is </a:t>
            </a:r>
            <a:r>
              <a:rPr lang="en-US" dirty="0" smtClean="0"/>
              <a:t>provided the </a:t>
            </a:r>
            <a:r>
              <a:rPr lang="en-US" b="1" dirty="0" err="1"/>
              <a:t>IEnumerable</a:t>
            </a:r>
            <a:r>
              <a:rPr lang="en-US" b="1" dirty="0"/>
              <a:t>&lt;</a:t>
            </a:r>
            <a:r>
              <a:rPr lang="en-US" b="1" dirty="0" err="1"/>
              <a:t>SelectListItem</a:t>
            </a:r>
            <a:r>
              <a:rPr lang="en-US" b="1" dirty="0"/>
              <a:t>&gt;</a:t>
            </a:r>
            <a:r>
              <a:rPr lang="en-US" dirty="0"/>
              <a:t> to display the available &lt;option&gt;.</a:t>
            </a:r>
          </a:p>
        </p:txBody>
      </p:sp>
      <p:sp>
        <p:nvSpPr>
          <p:cNvPr id="5" name="Slide Number Placeholder 4"/>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1501056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element in Razor</a:t>
            </a:r>
            <a:endParaRPr lang="en-US" dirty="0"/>
          </a:p>
        </p:txBody>
      </p:sp>
      <p:pic>
        <p:nvPicPr>
          <p:cNvPr id="4" name="Content Placeholder 3"/>
          <p:cNvPicPr>
            <a:picLocks noGrp="1" noChangeAspect="1"/>
          </p:cNvPicPr>
          <p:nvPr>
            <p:ph idx="1"/>
          </p:nvPr>
        </p:nvPicPr>
        <p:blipFill rotWithShape="1">
          <a:blip r:embed="rId3"/>
          <a:srcRect l="4581" t="17782" r="12359" b="31739"/>
          <a:stretch/>
        </p:blipFill>
        <p:spPr>
          <a:xfrm>
            <a:off x="1903597" y="2413208"/>
            <a:ext cx="9291272" cy="334270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123338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Validation Message </a:t>
            </a:r>
            <a:r>
              <a:rPr lang="en-US" dirty="0" smtClean="0"/>
              <a:t>Tag Helper</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000" dirty="0"/>
              <a:t>This can be achieved for </a:t>
            </a:r>
            <a:r>
              <a:rPr lang="en-US" sz="2000" b="1" dirty="0"/>
              <a:t>each property </a:t>
            </a:r>
            <a:r>
              <a:rPr lang="en-US" sz="2000" dirty="0" smtClean="0"/>
              <a:t>in your </a:t>
            </a:r>
            <a:r>
              <a:rPr lang="en-US" sz="2000" dirty="0"/>
              <a:t>view model using the Validation Message Tag Helper applied to a &lt;span&gt; </a:t>
            </a:r>
            <a:r>
              <a:rPr lang="en-US" sz="2000" dirty="0" smtClean="0"/>
              <a:t>by using </a:t>
            </a:r>
            <a:r>
              <a:rPr lang="en-US" sz="2000" dirty="0"/>
              <a:t>the </a:t>
            </a:r>
            <a:r>
              <a:rPr lang="en-US" sz="2000" b="1" dirty="0"/>
              <a:t>asp-validation-for</a:t>
            </a:r>
            <a:r>
              <a:rPr lang="en-US" sz="2000" dirty="0"/>
              <a:t> attribute:</a:t>
            </a:r>
          </a:p>
          <a:p>
            <a:pPr marL="0" indent="0" algn="just">
              <a:buNone/>
            </a:pPr>
            <a:r>
              <a:rPr lang="en-US" sz="2000" b="1" dirty="0" smtClean="0"/>
              <a:t>		&lt;</a:t>
            </a:r>
            <a:r>
              <a:rPr lang="en-US" sz="2000" b="1" dirty="0"/>
              <a:t>span asp-validation-for="Email"&gt;&lt;/span&gt;</a:t>
            </a:r>
          </a:p>
        </p:txBody>
      </p:sp>
      <p:sp>
        <p:nvSpPr>
          <p:cNvPr id="5" name="Slide Number Placeholder 4"/>
          <p:cNvSpPr>
            <a:spLocks noGrp="1"/>
          </p:cNvSpPr>
          <p:nvPr>
            <p:ph type="sldNum" sz="quarter" idx="12"/>
          </p:nvPr>
        </p:nvSpPr>
        <p:spPr/>
        <p:txBody>
          <a:bodyPr/>
          <a:lstStyle/>
          <a:p>
            <a:fld id="{6113E31D-E2AB-40D1-8B51-AFA5AFEF393A}" type="slidenum">
              <a:rPr lang="en-US" smtClean="0"/>
              <a:t>25</a:t>
            </a:fld>
            <a:endParaRPr lang="en-US" dirty="0"/>
          </a:p>
        </p:txBody>
      </p:sp>
      <p:pic>
        <p:nvPicPr>
          <p:cNvPr id="4" name="Picture 3"/>
          <p:cNvPicPr>
            <a:picLocks noChangeAspect="1"/>
          </p:cNvPicPr>
          <p:nvPr/>
        </p:nvPicPr>
        <p:blipFill rotWithShape="1">
          <a:blip r:embed="rId3"/>
          <a:srcRect l="49167" t="27346" r="7083" b="44568"/>
          <a:stretch/>
        </p:blipFill>
        <p:spPr>
          <a:xfrm>
            <a:off x="1295401" y="3806534"/>
            <a:ext cx="5486400" cy="1981199"/>
          </a:xfrm>
          <a:prstGeom prst="rect">
            <a:avLst/>
          </a:prstGeom>
        </p:spPr>
      </p:pic>
      <p:sp>
        <p:nvSpPr>
          <p:cNvPr id="6" name="Rectangle 5"/>
          <p:cNvSpPr/>
          <p:nvPr/>
        </p:nvSpPr>
        <p:spPr>
          <a:xfrm>
            <a:off x="7039777" y="4216400"/>
            <a:ext cx="4483865" cy="1477328"/>
          </a:xfrm>
          <a:prstGeom prst="rect">
            <a:avLst/>
          </a:prstGeom>
        </p:spPr>
        <p:txBody>
          <a:bodyPr wrap="square">
            <a:spAutoFit/>
          </a:bodyPr>
          <a:lstStyle/>
          <a:p>
            <a:pPr algn="just"/>
            <a:r>
              <a:rPr lang="en-US" dirty="0"/>
              <a:t>When an error occurs during </a:t>
            </a:r>
            <a:r>
              <a:rPr lang="en-US" b="1" dirty="0"/>
              <a:t>client-side </a:t>
            </a:r>
            <a:r>
              <a:rPr lang="en-US" b="1" dirty="0" smtClean="0"/>
              <a:t>validation</a:t>
            </a:r>
            <a:r>
              <a:rPr lang="en-US" dirty="0"/>
              <a:t> </a:t>
            </a:r>
            <a:r>
              <a:rPr lang="en-US" dirty="0" smtClean="0"/>
              <a:t>or </a:t>
            </a:r>
            <a:r>
              <a:rPr lang="en-US" b="1" dirty="0" smtClean="0"/>
              <a:t>server-side validation </a:t>
            </a:r>
            <a:r>
              <a:rPr lang="en-US" dirty="0" smtClean="0"/>
              <a:t>, </a:t>
            </a:r>
            <a:r>
              <a:rPr lang="en-US" dirty="0"/>
              <a:t>the appropriate error message for the referenced property will be displayed in the &lt;span&gt;.</a:t>
            </a:r>
          </a:p>
          <a:p>
            <a:endParaRPr lang="en-US" dirty="0"/>
          </a:p>
        </p:txBody>
      </p:sp>
    </p:spTree>
    <p:extLst>
      <p:ext uri="{BB962C8B-B14F-4D97-AF65-F5344CB8AC3E}">
        <p14:creationId xmlns:p14="http://schemas.microsoft.com/office/powerpoint/2010/main" val="122980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Summary Tag Helper</a:t>
            </a:r>
          </a:p>
        </p:txBody>
      </p:sp>
      <p:pic>
        <p:nvPicPr>
          <p:cNvPr id="4" name="Content Placeholder 3"/>
          <p:cNvPicPr>
            <a:picLocks noGrp="1" noChangeAspect="1"/>
          </p:cNvPicPr>
          <p:nvPr>
            <p:ph idx="1"/>
          </p:nvPr>
        </p:nvPicPr>
        <p:blipFill rotWithShape="1">
          <a:blip r:embed="rId3"/>
          <a:srcRect l="20053" t="12903" r="31758" b="15707"/>
          <a:stretch/>
        </p:blipFill>
        <p:spPr>
          <a:xfrm>
            <a:off x="1295402" y="2831335"/>
            <a:ext cx="3095557" cy="287708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26</a:t>
            </a:fld>
            <a:endParaRPr lang="en-US" dirty="0"/>
          </a:p>
        </p:txBody>
      </p:sp>
      <p:sp>
        <p:nvSpPr>
          <p:cNvPr id="6" name="Rectangle 5"/>
          <p:cNvSpPr/>
          <p:nvPr/>
        </p:nvSpPr>
        <p:spPr>
          <a:xfrm>
            <a:off x="4986968" y="2552680"/>
            <a:ext cx="6029899" cy="3416320"/>
          </a:xfrm>
          <a:prstGeom prst="rect">
            <a:avLst/>
          </a:prstGeom>
        </p:spPr>
        <p:txBody>
          <a:bodyPr wrap="square">
            <a:spAutoFit/>
          </a:bodyPr>
          <a:lstStyle/>
          <a:p>
            <a:r>
              <a:rPr lang="en-US" dirty="0"/>
              <a:t>A</a:t>
            </a:r>
            <a:r>
              <a:rPr lang="en-US" dirty="0" smtClean="0"/>
              <a:t>pplied </a:t>
            </a:r>
            <a:r>
              <a:rPr lang="en-US" dirty="0"/>
              <a:t>to a &lt;div&gt; using the </a:t>
            </a:r>
            <a:r>
              <a:rPr lang="en-US" b="1" dirty="0" smtClean="0"/>
              <a:t>asp-validation-summary</a:t>
            </a:r>
            <a:r>
              <a:rPr lang="en-US" dirty="0" smtClean="0"/>
              <a:t> </a:t>
            </a:r>
            <a:r>
              <a:rPr lang="en-US" dirty="0"/>
              <a:t>attribute and providing a </a:t>
            </a:r>
            <a:r>
              <a:rPr lang="en-US" dirty="0" err="1"/>
              <a:t>ValidationSummary</a:t>
            </a:r>
            <a:r>
              <a:rPr lang="en-US" dirty="0"/>
              <a:t> </a:t>
            </a:r>
            <a:r>
              <a:rPr lang="en-US" dirty="0" err="1"/>
              <a:t>enum</a:t>
            </a:r>
            <a:r>
              <a:rPr lang="en-US" dirty="0"/>
              <a:t> value, such </a:t>
            </a:r>
            <a:r>
              <a:rPr lang="en-US" dirty="0" smtClean="0"/>
              <a:t>as:</a:t>
            </a:r>
          </a:p>
          <a:p>
            <a:endParaRPr lang="en-US" dirty="0"/>
          </a:p>
          <a:p>
            <a:r>
              <a:rPr lang="en-US" b="1" dirty="0"/>
              <a:t>&lt;div asp-validation-summary="All"&gt;&lt;/div</a:t>
            </a:r>
            <a:r>
              <a:rPr lang="en-US" b="1" dirty="0" smtClean="0"/>
              <a:t>&gt;</a:t>
            </a:r>
          </a:p>
          <a:p>
            <a:endParaRPr lang="en-US" dirty="0"/>
          </a:p>
          <a:p>
            <a:pPr algn="just"/>
            <a:r>
              <a:rPr lang="en-US" dirty="0"/>
              <a:t>The </a:t>
            </a:r>
            <a:r>
              <a:rPr lang="en-US" dirty="0" err="1"/>
              <a:t>ValidationSummary</a:t>
            </a:r>
            <a:r>
              <a:rPr lang="en-US" dirty="0"/>
              <a:t> </a:t>
            </a:r>
            <a:r>
              <a:rPr lang="en-US" dirty="0" err="1"/>
              <a:t>enum</a:t>
            </a:r>
            <a:r>
              <a:rPr lang="en-US" dirty="0"/>
              <a:t> controls which values are displayed, and has three possible values</a:t>
            </a:r>
            <a:r>
              <a:rPr lang="en-US" dirty="0" smtClean="0"/>
              <a:t>:</a:t>
            </a:r>
          </a:p>
          <a:p>
            <a:pPr marL="285750" indent="-285750" algn="just">
              <a:buFont typeface="Arial" panose="020B0604020202020204" pitchFamily="34" charset="0"/>
              <a:buChar char="•"/>
            </a:pPr>
            <a:r>
              <a:rPr lang="en-US" b="1" dirty="0" smtClean="0"/>
              <a:t>None</a:t>
            </a:r>
            <a:r>
              <a:rPr lang="en-US" dirty="0" smtClean="0"/>
              <a:t>—Don’t </a:t>
            </a:r>
            <a:r>
              <a:rPr lang="en-US" dirty="0"/>
              <a:t>display a summary. </a:t>
            </a:r>
            <a:endParaRPr lang="en-US" dirty="0" smtClean="0"/>
          </a:p>
          <a:p>
            <a:pPr marL="285750" indent="-285750" algn="just">
              <a:buFont typeface="Arial" panose="020B0604020202020204" pitchFamily="34" charset="0"/>
              <a:buChar char="•"/>
            </a:pPr>
            <a:r>
              <a:rPr lang="en-US" b="1" dirty="0" err="1" smtClean="0"/>
              <a:t>ModelOnly</a:t>
            </a:r>
            <a:r>
              <a:rPr lang="en-US" dirty="0" smtClean="0"/>
              <a:t>—Only </a:t>
            </a:r>
            <a:r>
              <a:rPr lang="en-US" dirty="0"/>
              <a:t>display errors that are not associated with a property. </a:t>
            </a:r>
            <a:endParaRPr lang="en-US" dirty="0" smtClean="0"/>
          </a:p>
          <a:p>
            <a:pPr marL="285750" indent="-285750" algn="just">
              <a:buFont typeface="Arial" panose="020B0604020202020204" pitchFamily="34" charset="0"/>
              <a:buChar char="•"/>
            </a:pPr>
            <a:r>
              <a:rPr lang="en-US" b="1" dirty="0" smtClean="0"/>
              <a:t>All</a:t>
            </a:r>
            <a:r>
              <a:rPr lang="en-US" dirty="0" smtClean="0"/>
              <a:t>—Display </a:t>
            </a:r>
            <a:r>
              <a:rPr lang="en-US" dirty="0"/>
              <a:t>errors either associated with a property or with the model.</a:t>
            </a:r>
          </a:p>
        </p:txBody>
      </p:sp>
    </p:spTree>
    <p:extLst>
      <p:ext uri="{BB962C8B-B14F-4D97-AF65-F5344CB8AC3E}">
        <p14:creationId xmlns:p14="http://schemas.microsoft.com/office/powerpoint/2010/main" val="3610908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27</a:t>
            </a:fld>
            <a:endParaRPr lang="en-US" dirty="0"/>
          </a:p>
        </p:txBody>
      </p:sp>
      <p:pic>
        <p:nvPicPr>
          <p:cNvPr id="7" name="Content Placeholder 3"/>
          <p:cNvPicPr>
            <a:picLocks noChangeAspect="1"/>
          </p:cNvPicPr>
          <p:nvPr/>
        </p:nvPicPr>
        <p:blipFill rotWithShape="1">
          <a:blip r:embed="rId3"/>
          <a:srcRect l="22855" t="18548" r="19804" b="27661"/>
          <a:stretch/>
        </p:blipFill>
        <p:spPr>
          <a:xfrm>
            <a:off x="1295402" y="2421205"/>
            <a:ext cx="4716066" cy="2369415"/>
          </a:xfrm>
          <a:prstGeom prst="rect">
            <a:avLst/>
          </a:prstGeom>
        </p:spPr>
      </p:pic>
      <p:pic>
        <p:nvPicPr>
          <p:cNvPr id="8" name="Picture 7"/>
          <p:cNvPicPr>
            <a:picLocks noChangeAspect="1"/>
          </p:cNvPicPr>
          <p:nvPr/>
        </p:nvPicPr>
        <p:blipFill rotWithShape="1">
          <a:blip r:embed="rId4"/>
          <a:srcRect l="23473" t="54938" r="28889" b="30741"/>
          <a:stretch/>
        </p:blipFill>
        <p:spPr>
          <a:xfrm>
            <a:off x="1295402" y="4790620"/>
            <a:ext cx="4716066" cy="1043173"/>
          </a:xfrm>
          <a:prstGeom prst="rect">
            <a:avLst/>
          </a:prstGeom>
        </p:spPr>
      </p:pic>
      <p:pic>
        <p:nvPicPr>
          <p:cNvPr id="11" name="Picture 10"/>
          <p:cNvPicPr>
            <a:picLocks noChangeAspect="1"/>
          </p:cNvPicPr>
          <p:nvPr/>
        </p:nvPicPr>
        <p:blipFill rotWithShape="1">
          <a:blip r:embed="rId5"/>
          <a:srcRect l="26389" t="16914" r="28055" b="19629"/>
          <a:stretch/>
        </p:blipFill>
        <p:spPr>
          <a:xfrm>
            <a:off x="6532336" y="2421205"/>
            <a:ext cx="4110263" cy="3220542"/>
          </a:xfrm>
          <a:prstGeom prst="rect">
            <a:avLst/>
          </a:prstGeom>
        </p:spPr>
      </p:pic>
    </p:spTree>
    <p:extLst>
      <p:ext uri="{BB962C8B-B14F-4D97-AF65-F5344CB8AC3E}">
        <p14:creationId xmlns:p14="http://schemas.microsoft.com/office/powerpoint/2010/main" val="42940993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Generating links with the Anchor Tag Helper</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The Anchor Tag Helper can be used to generate the URL for a given action </a:t>
            </a:r>
            <a:r>
              <a:rPr lang="en-US" dirty="0" smtClean="0"/>
              <a:t>using </a:t>
            </a:r>
            <a:r>
              <a:rPr lang="en-US" b="1" dirty="0" smtClean="0"/>
              <a:t>routing</a:t>
            </a:r>
            <a:r>
              <a:rPr lang="en-US" dirty="0"/>
              <a:t>. </a:t>
            </a:r>
            <a:endParaRPr lang="en-US" dirty="0" smtClean="0"/>
          </a:p>
          <a:p>
            <a:pPr lvl="1" algn="just">
              <a:buFont typeface="Wingdings" panose="05000000000000000000" pitchFamily="2" charset="2"/>
              <a:buChar char="Ø"/>
            </a:pPr>
            <a:r>
              <a:rPr lang="en-US" dirty="0" smtClean="0"/>
              <a:t>you </a:t>
            </a:r>
            <a:r>
              <a:rPr lang="en-US" dirty="0"/>
              <a:t>provide </a:t>
            </a:r>
            <a:r>
              <a:rPr lang="en-US" b="1" dirty="0"/>
              <a:t>asp-controller</a:t>
            </a:r>
            <a:r>
              <a:rPr lang="en-US" dirty="0"/>
              <a:t> and </a:t>
            </a:r>
            <a:r>
              <a:rPr lang="en-US" b="1" dirty="0"/>
              <a:t>asp-action</a:t>
            </a:r>
            <a:r>
              <a:rPr lang="en-US" dirty="0"/>
              <a:t> attributes, along with </a:t>
            </a:r>
            <a:r>
              <a:rPr lang="en-US" b="1" dirty="0"/>
              <a:t>asp-route-*</a:t>
            </a:r>
            <a:r>
              <a:rPr lang="en-US" dirty="0"/>
              <a:t> attributes as necessary.</a:t>
            </a:r>
          </a:p>
        </p:txBody>
      </p:sp>
      <p:sp>
        <p:nvSpPr>
          <p:cNvPr id="5" name="Slide Number Placeholder 4"/>
          <p:cNvSpPr>
            <a:spLocks noGrp="1"/>
          </p:cNvSpPr>
          <p:nvPr>
            <p:ph type="sldNum" sz="quarter" idx="12"/>
          </p:nvPr>
        </p:nvSpPr>
        <p:spPr/>
        <p:txBody>
          <a:bodyPr/>
          <a:lstStyle/>
          <a:p>
            <a:fld id="{6113E31D-E2AB-40D1-8B51-AFA5AFEF393A}" type="slidenum">
              <a:rPr lang="en-US" smtClean="0"/>
              <a:t>28</a:t>
            </a:fld>
            <a:endParaRPr lang="en-US" dirty="0"/>
          </a:p>
        </p:txBody>
      </p:sp>
      <p:pic>
        <p:nvPicPr>
          <p:cNvPr id="4" name="Picture 3"/>
          <p:cNvPicPr>
            <a:picLocks noChangeAspect="1"/>
          </p:cNvPicPr>
          <p:nvPr/>
        </p:nvPicPr>
        <p:blipFill rotWithShape="1">
          <a:blip r:embed="rId3"/>
          <a:srcRect l="6023" t="48889" r="46022" b="19394"/>
          <a:stretch/>
        </p:blipFill>
        <p:spPr>
          <a:xfrm>
            <a:off x="1260763" y="4170109"/>
            <a:ext cx="4835236" cy="1798891"/>
          </a:xfrm>
          <a:prstGeom prst="rect">
            <a:avLst/>
          </a:prstGeom>
        </p:spPr>
      </p:pic>
      <p:pic>
        <p:nvPicPr>
          <p:cNvPr id="6" name="Picture 5"/>
          <p:cNvPicPr>
            <a:picLocks noChangeAspect="1"/>
          </p:cNvPicPr>
          <p:nvPr/>
        </p:nvPicPr>
        <p:blipFill rotWithShape="1">
          <a:blip r:embed="rId4"/>
          <a:srcRect l="7955" t="42626" r="41477" b="33536"/>
          <a:stretch/>
        </p:blipFill>
        <p:spPr>
          <a:xfrm>
            <a:off x="6629397" y="4252135"/>
            <a:ext cx="4267200" cy="1634837"/>
          </a:xfrm>
          <a:prstGeom prst="rect">
            <a:avLst/>
          </a:prstGeom>
        </p:spPr>
      </p:pic>
    </p:spTree>
    <p:extLst>
      <p:ext uri="{BB962C8B-B14F-4D97-AF65-F5344CB8AC3E}">
        <p14:creationId xmlns:p14="http://schemas.microsoft.com/office/powerpoint/2010/main" val="3962942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Anchor tag Helper properties</a:t>
            </a:r>
            <a:endParaRPr lang="en-US" dirty="0"/>
          </a:p>
        </p:txBody>
      </p:sp>
      <p:sp>
        <p:nvSpPr>
          <p:cNvPr id="3" name="Content Placeholder 2"/>
          <p:cNvSpPr>
            <a:spLocks noGrp="1"/>
          </p:cNvSpPr>
          <p:nvPr>
            <p:ph idx="1"/>
          </p:nvPr>
        </p:nvSpPr>
        <p:spPr/>
        <p:txBody>
          <a:bodyPr>
            <a:normAutofit fontScale="70000" lnSpcReduction="20000"/>
          </a:bodyPr>
          <a:lstStyle/>
          <a:p>
            <a:pPr algn="just">
              <a:buFont typeface="Wingdings" panose="05000000000000000000" pitchFamily="2" charset="2"/>
              <a:buChar char="Ø"/>
            </a:pPr>
            <a:r>
              <a:rPr lang="en-US" b="1" dirty="0" smtClean="0"/>
              <a:t>asp-action</a:t>
            </a:r>
            <a:r>
              <a:rPr lang="en-US" dirty="0" smtClean="0"/>
              <a:t>—Sets </a:t>
            </a:r>
            <a:r>
              <a:rPr lang="en-US" dirty="0"/>
              <a:t>the action route parameter.</a:t>
            </a:r>
          </a:p>
          <a:p>
            <a:pPr algn="just">
              <a:buFont typeface="Wingdings" panose="05000000000000000000" pitchFamily="2" charset="2"/>
              <a:buChar char="Ø"/>
            </a:pPr>
            <a:r>
              <a:rPr lang="en-US" b="1" dirty="0" smtClean="0"/>
              <a:t>asp-controller</a:t>
            </a:r>
            <a:r>
              <a:rPr lang="en-US" dirty="0" smtClean="0"/>
              <a:t>—Sets </a:t>
            </a:r>
            <a:r>
              <a:rPr lang="en-US" dirty="0"/>
              <a:t>the controller route parameter.</a:t>
            </a:r>
          </a:p>
          <a:p>
            <a:pPr algn="just">
              <a:buFont typeface="Wingdings" panose="05000000000000000000" pitchFamily="2" charset="2"/>
              <a:buChar char="Ø"/>
            </a:pPr>
            <a:r>
              <a:rPr lang="en-US" b="1" dirty="0" smtClean="0"/>
              <a:t>asp-area</a:t>
            </a:r>
            <a:r>
              <a:rPr lang="en-US" dirty="0" smtClean="0"/>
              <a:t>—Sets </a:t>
            </a:r>
            <a:r>
              <a:rPr lang="en-US" dirty="0"/>
              <a:t>the area route parameter to use. Areas can be used to </a:t>
            </a:r>
            <a:r>
              <a:rPr lang="en-US" dirty="0" smtClean="0"/>
              <a:t>provide an </a:t>
            </a:r>
            <a:r>
              <a:rPr lang="en-US" dirty="0"/>
              <a:t>additional layer of organization to your application</a:t>
            </a:r>
            <a:r>
              <a:rPr lang="en-US" dirty="0" smtClean="0"/>
              <a:t>.</a:t>
            </a:r>
            <a:endParaRPr lang="en-US" dirty="0"/>
          </a:p>
          <a:p>
            <a:pPr algn="just">
              <a:buFont typeface="Wingdings" panose="05000000000000000000" pitchFamily="2" charset="2"/>
              <a:buChar char="Ø"/>
            </a:pPr>
            <a:r>
              <a:rPr lang="en-US" b="1" dirty="0" smtClean="0"/>
              <a:t>asp-host</a:t>
            </a:r>
            <a:r>
              <a:rPr lang="en-US" dirty="0" smtClean="0"/>
              <a:t>—If </a:t>
            </a:r>
            <a:r>
              <a:rPr lang="en-US" dirty="0"/>
              <a:t>set, the link will point to the provided host and will generate </a:t>
            </a:r>
            <a:r>
              <a:rPr lang="en-US" dirty="0" smtClean="0"/>
              <a:t>an absolute </a:t>
            </a:r>
            <a:r>
              <a:rPr lang="en-US" dirty="0"/>
              <a:t>URL instead of a relative URL.</a:t>
            </a:r>
          </a:p>
          <a:p>
            <a:pPr algn="just">
              <a:buFont typeface="Wingdings" panose="05000000000000000000" pitchFamily="2" charset="2"/>
              <a:buChar char="Ø"/>
            </a:pPr>
            <a:r>
              <a:rPr lang="en-US" b="1" dirty="0" smtClean="0"/>
              <a:t>asp-protocol</a:t>
            </a:r>
            <a:r>
              <a:rPr lang="en-US" dirty="0" smtClean="0"/>
              <a:t>—Sets </a:t>
            </a:r>
            <a:r>
              <a:rPr lang="en-US" dirty="0"/>
              <a:t>whether to generate an http or https link. If set, it will generate an absolute URL instead of a relative URL.</a:t>
            </a:r>
          </a:p>
          <a:p>
            <a:pPr algn="just">
              <a:buFont typeface="Wingdings" panose="05000000000000000000" pitchFamily="2" charset="2"/>
              <a:buChar char="Ø"/>
            </a:pPr>
            <a:r>
              <a:rPr lang="en-US" b="1" dirty="0" smtClean="0"/>
              <a:t>asp-route</a:t>
            </a:r>
            <a:r>
              <a:rPr lang="en-US" dirty="0" smtClean="0"/>
              <a:t>—Uses </a:t>
            </a:r>
            <a:r>
              <a:rPr lang="en-US" dirty="0"/>
              <a:t>the named route to generate the URL.</a:t>
            </a:r>
          </a:p>
          <a:p>
            <a:pPr algn="just">
              <a:buFont typeface="Wingdings" panose="05000000000000000000" pitchFamily="2" charset="2"/>
              <a:buChar char="Ø"/>
            </a:pPr>
            <a:r>
              <a:rPr lang="en-US" b="1" dirty="0" smtClean="0"/>
              <a:t>asp-route-</a:t>
            </a:r>
            <a:r>
              <a:rPr lang="en-US" b="1" dirty="0"/>
              <a:t>*</a:t>
            </a:r>
            <a:r>
              <a:rPr lang="en-US" dirty="0"/>
              <a:t>—Sets the route parameters to use during generation. Can </a:t>
            </a:r>
            <a:r>
              <a:rPr lang="en-US" dirty="0" smtClean="0"/>
              <a:t>be added </a:t>
            </a:r>
            <a:r>
              <a:rPr lang="en-US" dirty="0"/>
              <a:t>multiple times for different route parameters.</a:t>
            </a:r>
          </a:p>
        </p:txBody>
      </p:sp>
      <p:sp>
        <p:nvSpPr>
          <p:cNvPr id="5" name="Slide Number Placeholder 4"/>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1474735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20759" t="28454" r="20444" b="12394"/>
          <a:stretch/>
        </p:blipFill>
        <p:spPr>
          <a:xfrm>
            <a:off x="2249008" y="1049154"/>
            <a:ext cx="7861637" cy="444903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7740856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Cache-busting with the Append Version Tag Helper</a:t>
            </a:r>
          </a:p>
        </p:txBody>
      </p:sp>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Ø"/>
            </a:pPr>
            <a:r>
              <a:rPr lang="en-US" dirty="0"/>
              <a:t>For performance reasons, browsers often cache files locally and reuse them for subsequent </a:t>
            </a:r>
            <a:r>
              <a:rPr lang="en-US" dirty="0" smtClean="0"/>
              <a:t>requests.</a:t>
            </a:r>
          </a:p>
          <a:p>
            <a:pPr algn="just">
              <a:buFont typeface="Wingdings" panose="05000000000000000000" pitchFamily="2" charset="2"/>
              <a:buChar char="Ø"/>
            </a:pPr>
            <a:r>
              <a:rPr lang="en-US" dirty="0"/>
              <a:t>A cache-busting query string adds a query parameter to a URL, such as ?v=1. Browsers will cache the response and use it for subsequent requests to the URL. </a:t>
            </a:r>
            <a:endParaRPr lang="en-US" dirty="0" smtClean="0"/>
          </a:p>
          <a:p>
            <a:pPr algn="just">
              <a:buFont typeface="Wingdings" panose="05000000000000000000" pitchFamily="2" charset="2"/>
              <a:buChar char="Ø"/>
            </a:pPr>
            <a:r>
              <a:rPr lang="en-US" dirty="0" smtClean="0"/>
              <a:t>When </a:t>
            </a:r>
            <a:r>
              <a:rPr lang="en-US" dirty="0"/>
              <a:t>the </a:t>
            </a:r>
            <a:r>
              <a:rPr lang="en-US" b="1" dirty="0"/>
              <a:t>resource changes</a:t>
            </a:r>
            <a:r>
              <a:rPr lang="en-US" dirty="0"/>
              <a:t>, the query string is also changed, for example to ?v=2. </a:t>
            </a:r>
            <a:endParaRPr lang="en-US" dirty="0" smtClean="0"/>
          </a:p>
          <a:p>
            <a:pPr algn="just">
              <a:buFont typeface="Wingdings" panose="05000000000000000000" pitchFamily="2" charset="2"/>
              <a:buChar char="Ø"/>
            </a:pPr>
            <a:r>
              <a:rPr lang="en-US" dirty="0" smtClean="0"/>
              <a:t>Browsers </a:t>
            </a:r>
            <a:r>
              <a:rPr lang="en-US" dirty="0"/>
              <a:t>will see this is a request for a new resource, and will make a fresh request.</a:t>
            </a:r>
          </a:p>
        </p:txBody>
      </p:sp>
      <p:sp>
        <p:nvSpPr>
          <p:cNvPr id="5" name="Slide Number Placeholder 4"/>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2160496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 Tag Helper</a:t>
            </a:r>
            <a:endParaRPr lang="en-US" dirty="0"/>
          </a:p>
        </p:txBody>
      </p:sp>
      <p:sp>
        <p:nvSpPr>
          <p:cNvPr id="3" name="Content Placeholder 2"/>
          <p:cNvSpPr>
            <a:spLocks noGrp="1"/>
          </p:cNvSpPr>
          <p:nvPr>
            <p:ph idx="1"/>
          </p:nvPr>
        </p:nvSpPr>
        <p:spPr/>
        <p:txBody>
          <a:bodyPr>
            <a:normAutofit lnSpcReduction="10000"/>
          </a:bodyPr>
          <a:lstStyle/>
          <a:p>
            <a:pPr marL="0" indent="0" algn="just">
              <a:buNone/>
            </a:pPr>
            <a:r>
              <a:rPr lang="en-US" dirty="0"/>
              <a:t>&lt;script </a:t>
            </a:r>
            <a:r>
              <a:rPr lang="en-US" dirty="0" err="1"/>
              <a:t>src</a:t>
            </a:r>
            <a:r>
              <a:rPr lang="en-US" dirty="0"/>
              <a:t>="~/</a:t>
            </a:r>
            <a:r>
              <a:rPr lang="en-US" dirty="0" err="1"/>
              <a:t>js</a:t>
            </a:r>
            <a:r>
              <a:rPr lang="en-US" dirty="0"/>
              <a:t>/site.js" asp-append-version="true"&gt;&lt;/script</a:t>
            </a:r>
            <a:r>
              <a:rPr lang="en-US" dirty="0" smtClean="0"/>
              <a:t>&gt;</a:t>
            </a:r>
          </a:p>
          <a:p>
            <a:pPr marL="0" indent="0" algn="just">
              <a:buNone/>
            </a:pPr>
            <a:endParaRPr lang="en-US" dirty="0"/>
          </a:p>
          <a:p>
            <a:pPr marL="0" indent="0" algn="just">
              <a:buNone/>
            </a:pPr>
            <a:r>
              <a:rPr lang="en-US" dirty="0"/>
              <a:t>The asp-append-version attribute will load the file being referenced and generate </a:t>
            </a:r>
            <a:r>
              <a:rPr lang="en-US" dirty="0" smtClean="0"/>
              <a:t>a unique </a:t>
            </a:r>
            <a:r>
              <a:rPr lang="en-US" dirty="0"/>
              <a:t>hash based on its contents. This is then appended as a unique query string </a:t>
            </a:r>
            <a:r>
              <a:rPr lang="en-US" dirty="0" smtClean="0"/>
              <a:t>to the </a:t>
            </a:r>
            <a:r>
              <a:rPr lang="en-US" dirty="0"/>
              <a:t>resource URL</a:t>
            </a:r>
            <a:r>
              <a:rPr lang="en-US" dirty="0" smtClean="0"/>
              <a:t>:</a:t>
            </a:r>
          </a:p>
          <a:p>
            <a:pPr marL="0" indent="0" algn="just">
              <a:buNone/>
            </a:pPr>
            <a:endParaRPr lang="en-US" dirty="0"/>
          </a:p>
          <a:p>
            <a:pPr marL="0" indent="0" algn="just">
              <a:buNone/>
            </a:pPr>
            <a:r>
              <a:rPr lang="en-US" dirty="0"/>
              <a:t>&lt;script </a:t>
            </a:r>
            <a:r>
              <a:rPr lang="en-US" dirty="0" err="1"/>
              <a:t>src</a:t>
            </a:r>
            <a:r>
              <a:rPr lang="en-US" dirty="0"/>
              <a:t>="/</a:t>
            </a:r>
            <a:r>
              <a:rPr lang="en-US" dirty="0" err="1"/>
              <a:t>js</a:t>
            </a:r>
            <a:r>
              <a:rPr lang="en-US" dirty="0"/>
              <a:t>/</a:t>
            </a:r>
            <a:r>
              <a:rPr lang="en-US" dirty="0" err="1"/>
              <a:t>site.js?v</a:t>
            </a:r>
            <a:r>
              <a:rPr lang="en-US" dirty="0"/>
              <a:t>=EWaMeWsJBYWmL2g_KkgXZQ5nPe"&gt;&lt;/script&gt;</a:t>
            </a:r>
          </a:p>
          <a:p>
            <a:pPr algn="just">
              <a:buFont typeface="Wingdings" panose="05000000000000000000" pitchFamily="2" charset="2"/>
              <a:buChar char="Ø"/>
            </a:pPr>
            <a:endParaRPr lang="en-US" dirty="0" smtClean="0"/>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781220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conditional markup</a:t>
            </a:r>
            <a:br>
              <a:rPr lang="en-US" dirty="0"/>
            </a:br>
            <a:r>
              <a:rPr lang="en-US" dirty="0"/>
              <a:t>with the Environment Tag Helper</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In many cases, you want to render different HTML in your Razor templates depending if your website is running in a </a:t>
            </a:r>
            <a:r>
              <a:rPr lang="en-US" b="1" dirty="0"/>
              <a:t>development</a:t>
            </a:r>
            <a:r>
              <a:rPr lang="en-US" dirty="0"/>
              <a:t> or </a:t>
            </a:r>
            <a:r>
              <a:rPr lang="en-US" b="1" dirty="0"/>
              <a:t>production</a:t>
            </a:r>
            <a:r>
              <a:rPr lang="en-US" dirty="0"/>
              <a:t> environment</a:t>
            </a:r>
            <a:r>
              <a:rPr lang="en-US" dirty="0" smtClean="0"/>
              <a:t>.</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32</a:t>
            </a:fld>
            <a:endParaRPr lang="en-US" dirty="0"/>
          </a:p>
        </p:txBody>
      </p:sp>
      <p:pic>
        <p:nvPicPr>
          <p:cNvPr id="4" name="Picture 3"/>
          <p:cNvPicPr>
            <a:picLocks noChangeAspect="1"/>
          </p:cNvPicPr>
          <p:nvPr/>
        </p:nvPicPr>
        <p:blipFill rotWithShape="1">
          <a:blip r:embed="rId3"/>
          <a:srcRect l="8409" t="25454" r="53523" b="28889"/>
          <a:stretch/>
        </p:blipFill>
        <p:spPr>
          <a:xfrm>
            <a:off x="702781" y="3932199"/>
            <a:ext cx="3162636" cy="2133599"/>
          </a:xfrm>
          <a:prstGeom prst="rect">
            <a:avLst/>
          </a:prstGeom>
        </p:spPr>
      </p:pic>
      <p:sp>
        <p:nvSpPr>
          <p:cNvPr id="6" name="Rectangle 5"/>
          <p:cNvSpPr/>
          <p:nvPr/>
        </p:nvSpPr>
        <p:spPr>
          <a:xfrm>
            <a:off x="3993908" y="3654612"/>
            <a:ext cx="6253894" cy="1107996"/>
          </a:xfrm>
          <a:prstGeom prst="rect">
            <a:avLst/>
          </a:prstGeom>
        </p:spPr>
        <p:txBody>
          <a:bodyPr wrap="square">
            <a:spAutoFit/>
          </a:bodyPr>
          <a:lstStyle/>
          <a:p>
            <a:pPr algn="just"/>
            <a:r>
              <a:rPr lang="en-US" sz="1600" dirty="0"/>
              <a:t>@if(</a:t>
            </a:r>
            <a:r>
              <a:rPr lang="en-US" sz="1600" dirty="0" err="1"/>
              <a:t>env</a:t>
            </a:r>
            <a:r>
              <a:rPr lang="en-US" sz="1600" dirty="0"/>
              <a:t> == "Testing" || </a:t>
            </a:r>
            <a:r>
              <a:rPr lang="en-US" sz="1600" dirty="0" err="1"/>
              <a:t>env</a:t>
            </a:r>
            <a:r>
              <a:rPr lang="en-US" sz="1600" dirty="0"/>
              <a:t> == "Staging")</a:t>
            </a:r>
          </a:p>
          <a:p>
            <a:pPr algn="just"/>
            <a:r>
              <a:rPr lang="en-US" sz="1600" dirty="0"/>
              <a:t>{</a:t>
            </a:r>
          </a:p>
          <a:p>
            <a:pPr algn="just"/>
            <a:r>
              <a:rPr lang="en-US" sz="1600" dirty="0"/>
              <a:t> &lt;div class="warning"&gt;You are currently on a testing environment&lt;/div&gt;</a:t>
            </a:r>
          </a:p>
          <a:p>
            <a:pPr algn="just"/>
            <a:r>
              <a:rPr lang="en-US" sz="1600" dirty="0"/>
              <a:t>}</a:t>
            </a:r>
          </a:p>
        </p:txBody>
      </p:sp>
      <p:sp>
        <p:nvSpPr>
          <p:cNvPr id="7" name="Rectangle 6"/>
          <p:cNvSpPr/>
          <p:nvPr/>
        </p:nvSpPr>
        <p:spPr>
          <a:xfrm>
            <a:off x="3993908" y="4952538"/>
            <a:ext cx="7495309" cy="923330"/>
          </a:xfrm>
          <a:prstGeom prst="rect">
            <a:avLst/>
          </a:prstGeom>
        </p:spPr>
        <p:txBody>
          <a:bodyPr wrap="square">
            <a:spAutoFit/>
          </a:bodyPr>
          <a:lstStyle/>
          <a:p>
            <a:r>
              <a:rPr lang="en-US" dirty="0"/>
              <a:t>&lt;environment include="</a:t>
            </a:r>
            <a:r>
              <a:rPr lang="en-US" dirty="0" err="1"/>
              <a:t>Testing,Staging</a:t>
            </a:r>
            <a:r>
              <a:rPr lang="en-US" dirty="0"/>
              <a:t>"&gt;</a:t>
            </a:r>
          </a:p>
          <a:p>
            <a:r>
              <a:rPr lang="en-US" dirty="0"/>
              <a:t> &lt;div class="warning"&gt;You are currently on a testing </a:t>
            </a:r>
            <a:r>
              <a:rPr lang="en-US" dirty="0" smtClean="0"/>
              <a:t> environment</a:t>
            </a:r>
            <a:r>
              <a:rPr lang="en-US" dirty="0"/>
              <a:t>&lt;/div&gt;</a:t>
            </a:r>
          </a:p>
          <a:p>
            <a:r>
              <a:rPr lang="en-US" dirty="0"/>
              <a:t>&lt;/environment&gt;</a:t>
            </a:r>
          </a:p>
        </p:txBody>
      </p:sp>
    </p:spTree>
    <p:extLst>
      <p:ext uri="{BB962C8B-B14F-4D97-AF65-F5344CB8AC3E}">
        <p14:creationId xmlns:p14="http://schemas.microsoft.com/office/powerpoint/2010/main" val="30740014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7500" lnSpcReduction="20000"/>
          </a:bodyPr>
          <a:lstStyle/>
          <a:p>
            <a:pPr algn="just">
              <a:buFont typeface="Wingdings" panose="05000000000000000000" pitchFamily="2" charset="2"/>
              <a:buChar char="Ø"/>
            </a:pPr>
            <a:r>
              <a:rPr lang="en-US" dirty="0"/>
              <a:t>Tag Helpers let you bind your data model to HTML elements, making it </a:t>
            </a:r>
            <a:r>
              <a:rPr lang="en-US" dirty="0" smtClean="0"/>
              <a:t>easier to </a:t>
            </a:r>
            <a:r>
              <a:rPr lang="en-US" dirty="0"/>
              <a:t>generate dynamic HTML while remaining editor friendly.</a:t>
            </a:r>
          </a:p>
          <a:p>
            <a:pPr algn="just">
              <a:buFont typeface="Wingdings" panose="05000000000000000000" pitchFamily="2" charset="2"/>
              <a:buChar char="Ø"/>
            </a:pPr>
            <a:r>
              <a:rPr lang="en-US" dirty="0" smtClean="0"/>
              <a:t> </a:t>
            </a:r>
            <a:r>
              <a:rPr lang="en-US" dirty="0"/>
              <a:t>As with Razor in general, Tag Helpers are for server-side rendering of </a:t>
            </a:r>
            <a:r>
              <a:rPr lang="en-US" dirty="0" smtClean="0"/>
              <a:t>HTML only</a:t>
            </a:r>
            <a:r>
              <a:rPr lang="en-US" dirty="0"/>
              <a:t>. You can’t use them directly in frontend frameworks, such as Angular </a:t>
            </a:r>
            <a:r>
              <a:rPr lang="en-US" dirty="0" smtClean="0"/>
              <a:t>or React</a:t>
            </a:r>
            <a:r>
              <a:rPr lang="en-US" dirty="0"/>
              <a:t>.</a:t>
            </a:r>
          </a:p>
          <a:p>
            <a:pPr algn="just">
              <a:buFont typeface="Wingdings" panose="05000000000000000000" pitchFamily="2" charset="2"/>
              <a:buChar char="Ø"/>
            </a:pPr>
            <a:r>
              <a:rPr lang="en-US" dirty="0" smtClean="0"/>
              <a:t>Tag </a:t>
            </a:r>
            <a:r>
              <a:rPr lang="en-US" dirty="0"/>
              <a:t>Helpers can be standalone elements or can attach to existing HTML </a:t>
            </a:r>
            <a:r>
              <a:rPr lang="en-US" dirty="0" smtClean="0"/>
              <a:t>using attributes. </a:t>
            </a:r>
          </a:p>
          <a:p>
            <a:pPr algn="just">
              <a:buFont typeface="Wingdings" panose="05000000000000000000" pitchFamily="2" charset="2"/>
              <a:buChar char="Ø"/>
            </a:pPr>
            <a:r>
              <a:rPr lang="en-US" dirty="0" smtClean="0"/>
              <a:t>Tag </a:t>
            </a:r>
            <a:r>
              <a:rPr lang="en-US" dirty="0"/>
              <a:t>Helpers can customize the elements they’re attached to, add </a:t>
            </a:r>
            <a:r>
              <a:rPr lang="en-US" dirty="0" smtClean="0"/>
              <a:t>additional attributes</a:t>
            </a:r>
            <a:r>
              <a:rPr lang="en-US" dirty="0"/>
              <a:t>, and customize how they’re rendered to HTML. This can </a:t>
            </a:r>
            <a:r>
              <a:rPr lang="en-US" dirty="0" smtClean="0"/>
              <a:t>greatly reduce </a:t>
            </a:r>
            <a:r>
              <a:rPr lang="en-US" dirty="0"/>
              <a:t>the amount of markup you need to write.</a:t>
            </a:r>
          </a:p>
          <a:p>
            <a:pPr algn="just">
              <a:buFont typeface="Wingdings" panose="05000000000000000000" pitchFamily="2" charset="2"/>
              <a:buChar char="Ø"/>
            </a:pPr>
            <a:r>
              <a:rPr lang="en-US" dirty="0" smtClean="0"/>
              <a:t>Tag </a:t>
            </a:r>
            <a:r>
              <a:rPr lang="en-US" dirty="0"/>
              <a:t>Helpers can expose multiple attributes on a single element.</a:t>
            </a:r>
          </a:p>
          <a:p>
            <a:pPr algn="just">
              <a:buFont typeface="Wingdings" panose="05000000000000000000" pitchFamily="2" charset="2"/>
              <a:buChar char="Ø"/>
            </a:pPr>
            <a:r>
              <a:rPr lang="en-US" dirty="0" smtClean="0"/>
              <a:t>You </a:t>
            </a:r>
            <a:r>
              <a:rPr lang="en-US" dirty="0"/>
              <a:t>can add the asp-action and asp-controller attributes to the &lt;form&gt; element to set the action URL using the URL generation feature of the </a:t>
            </a:r>
            <a:r>
              <a:rPr lang="en-US" dirty="0" smtClean="0"/>
              <a:t>MVC middleware’s </a:t>
            </a:r>
            <a:r>
              <a:rPr lang="en-US" dirty="0"/>
              <a:t>router.</a:t>
            </a:r>
          </a:p>
        </p:txBody>
      </p:sp>
      <p:sp>
        <p:nvSpPr>
          <p:cNvPr id="5" name="Slide Number Placeholder 4"/>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23970481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10000"/>
          </a:bodyPr>
          <a:lstStyle/>
          <a:p>
            <a:pPr algn="just">
              <a:buFont typeface="Wingdings" panose="05000000000000000000" pitchFamily="2" charset="2"/>
              <a:buChar char="Ø"/>
            </a:pPr>
            <a:r>
              <a:rPr lang="en-US" dirty="0"/>
              <a:t>You specify route values to use during routing with the Form Tag Helper </a:t>
            </a:r>
            <a:r>
              <a:rPr lang="en-US" dirty="0" smtClean="0"/>
              <a:t>using asp-route-</a:t>
            </a:r>
            <a:r>
              <a:rPr lang="en-US" dirty="0"/>
              <a:t>* attributes.</a:t>
            </a:r>
          </a:p>
          <a:p>
            <a:pPr algn="just">
              <a:buFont typeface="Wingdings" panose="05000000000000000000" pitchFamily="2" charset="2"/>
              <a:buChar char="Ø"/>
            </a:pPr>
            <a:r>
              <a:rPr lang="en-US" dirty="0" smtClean="0"/>
              <a:t>The </a:t>
            </a:r>
            <a:r>
              <a:rPr lang="en-US" dirty="0"/>
              <a:t>Form Tag Helper also generates a hidden field that you can use to </a:t>
            </a:r>
            <a:r>
              <a:rPr lang="en-US" dirty="0" smtClean="0"/>
              <a:t>prevent CSRF </a:t>
            </a:r>
            <a:r>
              <a:rPr lang="en-US" dirty="0"/>
              <a:t>attacks.</a:t>
            </a:r>
          </a:p>
          <a:p>
            <a:pPr algn="just">
              <a:buFont typeface="Wingdings" panose="05000000000000000000" pitchFamily="2" charset="2"/>
              <a:buChar char="Ø"/>
            </a:pPr>
            <a:r>
              <a:rPr lang="en-US" dirty="0" smtClean="0"/>
              <a:t>You </a:t>
            </a:r>
            <a:r>
              <a:rPr lang="en-US" dirty="0"/>
              <a:t>can attach the Label Tag Helper to a &lt;label&gt; using asp-for. It generates </a:t>
            </a:r>
            <a:r>
              <a:rPr lang="en-US" dirty="0" smtClean="0"/>
              <a:t>an appropriate </a:t>
            </a:r>
            <a:r>
              <a:rPr lang="en-US" dirty="0"/>
              <a:t>for attribute and caption based on the [Display] </a:t>
            </a:r>
            <a:r>
              <a:rPr lang="en-US" dirty="0" err="1" smtClean="0"/>
              <a:t>DataAnnotations</a:t>
            </a:r>
            <a:r>
              <a:rPr lang="en-US" dirty="0" smtClean="0"/>
              <a:t> attribute </a:t>
            </a:r>
            <a:r>
              <a:rPr lang="en-US" dirty="0"/>
              <a:t>and the view model property name.</a:t>
            </a:r>
          </a:p>
          <a:p>
            <a:pPr algn="just">
              <a:buFont typeface="Wingdings" panose="05000000000000000000" pitchFamily="2" charset="2"/>
              <a:buChar char="Ø"/>
            </a:pPr>
            <a:r>
              <a:rPr lang="en-US" dirty="0" smtClean="0"/>
              <a:t>The </a:t>
            </a:r>
            <a:r>
              <a:rPr lang="en-US" dirty="0"/>
              <a:t>Input Tag Helper sets the type attribute of an &lt;input&gt; element to </a:t>
            </a:r>
            <a:r>
              <a:rPr lang="en-US" dirty="0" smtClean="0"/>
              <a:t>the appropriate </a:t>
            </a:r>
            <a:r>
              <a:rPr lang="en-US" dirty="0"/>
              <a:t>value based on a bound property’s Type and any </a:t>
            </a:r>
            <a:r>
              <a:rPr lang="en-US" dirty="0" err="1" smtClean="0"/>
              <a:t>DataAnnotations</a:t>
            </a:r>
            <a:r>
              <a:rPr lang="en-US" dirty="0" smtClean="0"/>
              <a:t> applied </a:t>
            </a:r>
            <a:r>
              <a:rPr lang="en-US" dirty="0"/>
              <a:t>to it. It also generates the data-</a:t>
            </a:r>
            <a:r>
              <a:rPr lang="en-US" dirty="0" err="1"/>
              <a:t>val</a:t>
            </a:r>
            <a:r>
              <a:rPr lang="en-US" dirty="0"/>
              <a:t>-* attributes required for </a:t>
            </a:r>
            <a:r>
              <a:rPr lang="en-US" dirty="0" smtClean="0"/>
              <a:t>client-side validation</a:t>
            </a:r>
            <a:r>
              <a:rPr lang="en-US" dirty="0"/>
              <a:t>.</a:t>
            </a:r>
          </a:p>
        </p:txBody>
      </p:sp>
      <p:sp>
        <p:nvSpPr>
          <p:cNvPr id="5" name="Slide Number Placeholder 4"/>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18925149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To enable client-side validation, you must add the necessary JavaScript files </a:t>
            </a:r>
            <a:r>
              <a:rPr lang="en-US" dirty="0" smtClean="0"/>
              <a:t>to your </a:t>
            </a:r>
            <a:r>
              <a:rPr lang="en-US" dirty="0"/>
              <a:t>view for jQuery validation and unobtrusive validation</a:t>
            </a:r>
            <a:r>
              <a:rPr lang="en-US" dirty="0" smtClean="0"/>
              <a:t>.</a:t>
            </a:r>
          </a:p>
          <a:p>
            <a:pPr algn="just">
              <a:buFont typeface="Wingdings" panose="05000000000000000000" pitchFamily="2" charset="2"/>
              <a:buChar char="Ø"/>
            </a:pPr>
            <a:r>
              <a:rPr lang="en-US" dirty="0"/>
              <a:t>The Select Tag Helper can generate drop-down &lt;select&gt; elements as well </a:t>
            </a:r>
            <a:r>
              <a:rPr lang="en-US" dirty="0" smtClean="0"/>
              <a:t>as list </a:t>
            </a:r>
            <a:r>
              <a:rPr lang="en-US" dirty="0"/>
              <a:t>boxes, using the asp-for and asp-items attributes.</a:t>
            </a:r>
          </a:p>
          <a:p>
            <a:pPr algn="just">
              <a:buFont typeface="Wingdings" panose="05000000000000000000" pitchFamily="2" charset="2"/>
              <a:buChar char="Ø"/>
            </a:pPr>
            <a:r>
              <a:rPr lang="en-US" dirty="0" smtClean="0"/>
              <a:t>To </a:t>
            </a:r>
            <a:r>
              <a:rPr lang="en-US" dirty="0"/>
              <a:t>generate a </a:t>
            </a:r>
            <a:r>
              <a:rPr lang="en-US" dirty="0" err="1"/>
              <a:t>multiselect</a:t>
            </a:r>
            <a:r>
              <a:rPr lang="en-US" dirty="0"/>
              <a:t> &lt;select&gt; element, bind the element to an </a:t>
            </a:r>
            <a:r>
              <a:rPr lang="en-US" dirty="0" err="1" smtClean="0"/>
              <a:t>IEnumerable</a:t>
            </a:r>
            <a:r>
              <a:rPr lang="en-US" dirty="0" smtClean="0"/>
              <a:t> property </a:t>
            </a:r>
            <a:r>
              <a:rPr lang="en-US" dirty="0"/>
              <a:t>on the view model.</a:t>
            </a:r>
          </a:p>
          <a:p>
            <a:pPr algn="just">
              <a:buFont typeface="Wingdings" panose="05000000000000000000" pitchFamily="2" charset="2"/>
              <a:buChar char="Ø"/>
            </a:pPr>
            <a:r>
              <a:rPr lang="en-US" dirty="0" smtClean="0"/>
              <a:t>The </a:t>
            </a:r>
            <a:r>
              <a:rPr lang="en-US" dirty="0"/>
              <a:t>items supplied in asp-for must be an </a:t>
            </a:r>
            <a:r>
              <a:rPr lang="en-US" dirty="0" err="1"/>
              <a:t>IEnumerable</a:t>
            </a:r>
            <a:r>
              <a:rPr lang="en-US" dirty="0"/>
              <a:t>&lt;</a:t>
            </a:r>
            <a:r>
              <a:rPr lang="en-US" dirty="0" err="1"/>
              <a:t>SelectListItem</a:t>
            </a:r>
            <a:r>
              <a:rPr lang="en-US" dirty="0"/>
              <a:t>&gt;.</a:t>
            </a:r>
          </a:p>
          <a:p>
            <a:pPr algn="just">
              <a:buFont typeface="Wingdings" panose="05000000000000000000" pitchFamily="2" charset="2"/>
              <a:buChar char="Ø"/>
            </a:pPr>
            <a:r>
              <a:rPr lang="en-US" dirty="0" smtClean="0"/>
              <a:t>You </a:t>
            </a:r>
            <a:r>
              <a:rPr lang="en-US" dirty="0"/>
              <a:t>can generate an </a:t>
            </a:r>
            <a:r>
              <a:rPr lang="en-US" dirty="0" err="1"/>
              <a:t>IEnumerable</a:t>
            </a:r>
            <a:r>
              <a:rPr lang="en-US" dirty="0"/>
              <a:t>&lt;</a:t>
            </a:r>
            <a:r>
              <a:rPr lang="en-US" dirty="0" err="1"/>
              <a:t>SelectListItem</a:t>
            </a:r>
            <a:r>
              <a:rPr lang="en-US" dirty="0"/>
              <a:t>&gt; for an </a:t>
            </a:r>
            <a:r>
              <a:rPr lang="en-US" dirty="0" err="1"/>
              <a:t>enum</a:t>
            </a:r>
            <a:r>
              <a:rPr lang="en-US" dirty="0"/>
              <a:t> </a:t>
            </a:r>
            <a:r>
              <a:rPr lang="en-US" dirty="0" err="1"/>
              <a:t>TEnum</a:t>
            </a:r>
            <a:r>
              <a:rPr lang="en-US" dirty="0"/>
              <a:t> </a:t>
            </a:r>
            <a:r>
              <a:rPr lang="en-US" dirty="0" smtClean="0"/>
              <a:t>using the </a:t>
            </a:r>
            <a:r>
              <a:rPr lang="en-US" dirty="0" err="1"/>
              <a:t>Html.GetEnumSelectList</a:t>
            </a:r>
            <a:r>
              <a:rPr lang="en-US" dirty="0"/>
              <a:t>&lt;</a:t>
            </a:r>
            <a:r>
              <a:rPr lang="en-US" dirty="0" err="1"/>
              <a:t>TEnum</a:t>
            </a:r>
            <a:r>
              <a:rPr lang="en-US" dirty="0"/>
              <a:t>&gt;() helper method.</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16163562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The Select Tag Helper will generate &lt;</a:t>
            </a:r>
            <a:r>
              <a:rPr lang="en-US" dirty="0" err="1"/>
              <a:t>optgroup</a:t>
            </a:r>
            <a:r>
              <a:rPr lang="en-US" dirty="0"/>
              <a:t>&gt; elements if the items </a:t>
            </a:r>
            <a:r>
              <a:rPr lang="en-US" dirty="0" smtClean="0"/>
              <a:t>supplied in </a:t>
            </a:r>
            <a:r>
              <a:rPr lang="en-US" dirty="0"/>
              <a:t>asp-for have an associated </a:t>
            </a:r>
            <a:r>
              <a:rPr lang="en-US" dirty="0" err="1"/>
              <a:t>SelectListGroup</a:t>
            </a:r>
            <a:r>
              <a:rPr lang="en-US" dirty="0"/>
              <a:t> on the Group property.</a:t>
            </a:r>
          </a:p>
          <a:p>
            <a:pPr algn="just">
              <a:buFont typeface="Wingdings" panose="05000000000000000000" pitchFamily="2" charset="2"/>
              <a:buChar char="Ø"/>
            </a:pPr>
            <a:r>
              <a:rPr lang="en-US" dirty="0" smtClean="0"/>
              <a:t>Any </a:t>
            </a:r>
            <a:r>
              <a:rPr lang="en-US" dirty="0"/>
              <a:t>extra additional &lt;option&gt; elements added to the Razor markup will </a:t>
            </a:r>
            <a:r>
              <a:rPr lang="en-US" dirty="0" smtClean="0"/>
              <a:t>be passed </a:t>
            </a:r>
            <a:r>
              <a:rPr lang="en-US" dirty="0"/>
              <a:t>through to the final HTML. You can use these additional elements </a:t>
            </a:r>
            <a:r>
              <a:rPr lang="en-US" dirty="0" smtClean="0"/>
              <a:t>to easily </a:t>
            </a:r>
            <a:r>
              <a:rPr lang="en-US" dirty="0"/>
              <a:t>add a “no selection” option to the &lt;select&gt; element.</a:t>
            </a:r>
          </a:p>
          <a:p>
            <a:pPr algn="just">
              <a:buFont typeface="Wingdings" panose="05000000000000000000" pitchFamily="2" charset="2"/>
              <a:buChar char="Ø"/>
            </a:pPr>
            <a:r>
              <a:rPr lang="en-US" dirty="0" smtClean="0"/>
              <a:t>The </a:t>
            </a:r>
            <a:r>
              <a:rPr lang="en-US" dirty="0"/>
              <a:t>Validation Message Tag Helper is used to render the client- and </a:t>
            </a:r>
            <a:r>
              <a:rPr lang="en-US" dirty="0" smtClean="0"/>
              <a:t>server-side validation </a:t>
            </a:r>
            <a:r>
              <a:rPr lang="en-US" dirty="0"/>
              <a:t>error messages for a given property. </a:t>
            </a:r>
            <a:endParaRPr lang="en-US" dirty="0" smtClean="0"/>
          </a:p>
          <a:p>
            <a:pPr algn="just">
              <a:buFont typeface="Wingdings" panose="05000000000000000000" pitchFamily="2" charset="2"/>
              <a:buChar char="Ø"/>
            </a:pPr>
            <a:r>
              <a:rPr lang="en-US" dirty="0" smtClean="0"/>
              <a:t>Use </a:t>
            </a:r>
            <a:r>
              <a:rPr lang="en-US" dirty="0"/>
              <a:t>the </a:t>
            </a:r>
            <a:r>
              <a:rPr lang="en-US" dirty="0" smtClean="0"/>
              <a:t>asp-validation-for attribute </a:t>
            </a:r>
            <a:r>
              <a:rPr lang="en-US" dirty="0"/>
              <a:t>to attach the Validation Message Tag Helper to a &lt;span&gt;.</a:t>
            </a:r>
          </a:p>
        </p:txBody>
      </p:sp>
      <p:sp>
        <p:nvSpPr>
          <p:cNvPr id="5" name="Slide Number Placeholder 4"/>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4034635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pPr algn="just">
              <a:buFont typeface="Wingdings" panose="05000000000000000000" pitchFamily="2" charset="2"/>
              <a:buChar char="Ø"/>
            </a:pPr>
            <a:r>
              <a:rPr lang="en-US" dirty="0"/>
              <a:t>The Validation Summary Tag Helper is used to display validation errors for </a:t>
            </a:r>
            <a:r>
              <a:rPr lang="en-US" dirty="0" smtClean="0"/>
              <a:t>the model</a:t>
            </a:r>
            <a:r>
              <a:rPr lang="en-US" dirty="0"/>
              <a:t>, as well as for individual properties. </a:t>
            </a:r>
            <a:endParaRPr lang="en-US" dirty="0" smtClean="0"/>
          </a:p>
          <a:p>
            <a:pPr algn="just">
              <a:buFont typeface="Wingdings" panose="05000000000000000000" pitchFamily="2" charset="2"/>
              <a:buChar char="Ø"/>
            </a:pPr>
            <a:r>
              <a:rPr lang="en-US" dirty="0" smtClean="0"/>
              <a:t>Use </a:t>
            </a:r>
            <a:r>
              <a:rPr lang="en-US" dirty="0"/>
              <a:t>the </a:t>
            </a:r>
            <a:r>
              <a:rPr lang="en-US" dirty="0" smtClean="0"/>
              <a:t>asp-validation-summary attribute </a:t>
            </a:r>
            <a:r>
              <a:rPr lang="en-US" dirty="0"/>
              <a:t>to attach the Validation Summary Tag Helper to a &lt;div&gt;.</a:t>
            </a:r>
          </a:p>
          <a:p>
            <a:pPr algn="just">
              <a:buFont typeface="Wingdings" panose="05000000000000000000" pitchFamily="2" charset="2"/>
              <a:buChar char="Ø"/>
            </a:pPr>
            <a:r>
              <a:rPr lang="en-US" dirty="0" smtClean="0"/>
              <a:t>You </a:t>
            </a:r>
            <a:r>
              <a:rPr lang="en-US" dirty="0"/>
              <a:t>can generate &lt;a&gt; URLs using the Anchor Tag Helper. This Helper </a:t>
            </a:r>
            <a:r>
              <a:rPr lang="en-US" dirty="0" smtClean="0"/>
              <a:t>uses routing </a:t>
            </a:r>
            <a:r>
              <a:rPr lang="en-US" dirty="0"/>
              <a:t>to generate the </a:t>
            </a:r>
            <a:r>
              <a:rPr lang="en-US" dirty="0" err="1"/>
              <a:t>href</a:t>
            </a:r>
            <a:r>
              <a:rPr lang="en-US" dirty="0"/>
              <a:t> URL using asp-action, asp-controller, </a:t>
            </a:r>
            <a:r>
              <a:rPr lang="en-US" dirty="0" smtClean="0"/>
              <a:t>and asp-route-</a:t>
            </a:r>
            <a:r>
              <a:rPr lang="en-US" dirty="0"/>
              <a:t>* attributes.</a:t>
            </a:r>
          </a:p>
          <a:p>
            <a:pPr algn="just">
              <a:buFont typeface="Wingdings" panose="05000000000000000000" pitchFamily="2" charset="2"/>
              <a:buChar char="Ø"/>
            </a:pPr>
            <a:r>
              <a:rPr lang="en-US" dirty="0" smtClean="0"/>
              <a:t>You </a:t>
            </a:r>
            <a:r>
              <a:rPr lang="en-US" dirty="0"/>
              <a:t>can add the asp-append-version attribute to &lt;link&gt;, &lt;script&gt;, and &lt;</a:t>
            </a:r>
            <a:r>
              <a:rPr lang="en-US" dirty="0" err="1"/>
              <a:t>img</a:t>
            </a:r>
            <a:r>
              <a:rPr lang="en-US" dirty="0" smtClean="0"/>
              <a:t>&gt; elements </a:t>
            </a:r>
            <a:r>
              <a:rPr lang="en-US" dirty="0"/>
              <a:t>to provide cache-busting capabilities based on the file’s </a:t>
            </a:r>
            <a:r>
              <a:rPr lang="en-US" dirty="0" smtClean="0"/>
              <a:t>contents.</a:t>
            </a:r>
          </a:p>
          <a:p>
            <a:pPr algn="just">
              <a:buFont typeface="Wingdings" panose="05000000000000000000" pitchFamily="2" charset="2"/>
              <a:buChar char="Ø"/>
            </a:pPr>
            <a:r>
              <a:rPr lang="en-US" smtClean="0"/>
              <a:t>You </a:t>
            </a:r>
            <a:r>
              <a:rPr lang="en-US" dirty="0"/>
              <a:t>can use the Environment Tag Helper to conditionally </a:t>
            </a:r>
            <a:r>
              <a:rPr lang="en-US"/>
              <a:t>render </a:t>
            </a:r>
            <a:r>
              <a:rPr lang="en-US" smtClean="0"/>
              <a:t>different HTML </a:t>
            </a:r>
            <a:r>
              <a:rPr lang="en-US" dirty="0"/>
              <a:t>based on the app’s current execution environment.</a:t>
            </a:r>
          </a:p>
        </p:txBody>
      </p:sp>
      <p:sp>
        <p:nvSpPr>
          <p:cNvPr id="5" name="Slide Number Placeholder 4"/>
          <p:cNvSpPr>
            <a:spLocks noGrp="1"/>
          </p:cNvSpPr>
          <p:nvPr>
            <p:ph type="sldNum" sz="quarter" idx="12"/>
          </p:nvPr>
        </p:nvSpPr>
        <p:spPr/>
        <p:txBody>
          <a:bodyPr/>
          <a:lstStyle/>
          <a:p>
            <a:fld id="{6113E31D-E2AB-40D1-8B51-AFA5AFEF393A}" type="slidenum">
              <a:rPr lang="en-US" smtClean="0"/>
              <a:t>37</a:t>
            </a:fld>
            <a:endParaRPr lang="en-US" dirty="0"/>
          </a:p>
        </p:txBody>
      </p:sp>
    </p:spTree>
    <p:extLst>
      <p:ext uri="{BB962C8B-B14F-4D97-AF65-F5344CB8AC3E}">
        <p14:creationId xmlns:p14="http://schemas.microsoft.com/office/powerpoint/2010/main" val="35547813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 vs Html elements</a:t>
            </a:r>
            <a:endParaRPr lang="en-US" dirty="0"/>
          </a:p>
        </p:txBody>
      </p:sp>
      <p:pic>
        <p:nvPicPr>
          <p:cNvPr id="4" name="Content Placeholder 3"/>
          <p:cNvPicPr>
            <a:picLocks noGrp="1" noChangeAspect="1"/>
          </p:cNvPicPr>
          <p:nvPr>
            <p:ph idx="1"/>
          </p:nvPr>
        </p:nvPicPr>
        <p:blipFill rotWithShape="1">
          <a:blip r:embed="rId3"/>
          <a:srcRect l="11685" t="37729" r="25738" b="18578"/>
          <a:stretch/>
        </p:blipFill>
        <p:spPr>
          <a:xfrm>
            <a:off x="1081114" y="2781701"/>
            <a:ext cx="6460690" cy="253743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4</a:t>
            </a:fld>
            <a:endParaRPr lang="en-US" dirty="0"/>
          </a:p>
        </p:txBody>
      </p:sp>
      <p:sp>
        <p:nvSpPr>
          <p:cNvPr id="6" name="Rectangle 5"/>
          <p:cNvSpPr/>
          <p:nvPr/>
        </p:nvSpPr>
        <p:spPr>
          <a:xfrm>
            <a:off x="7783550" y="3353833"/>
            <a:ext cx="3033133" cy="1477328"/>
          </a:xfrm>
          <a:prstGeom prst="rect">
            <a:avLst/>
          </a:prstGeom>
        </p:spPr>
        <p:txBody>
          <a:bodyPr wrap="square">
            <a:spAutoFit/>
          </a:bodyPr>
          <a:lstStyle/>
          <a:p>
            <a:pPr algn="just"/>
            <a:r>
              <a:rPr lang="en-US" dirty="0" smtClean="0"/>
              <a:t>In </a:t>
            </a:r>
            <a:r>
              <a:rPr lang="en-US" dirty="0"/>
              <a:t>Visual Studio, Tag Helpers are distinguishable from normal </a:t>
            </a:r>
            <a:r>
              <a:rPr lang="en-US" dirty="0" smtClean="0"/>
              <a:t>elements by </a:t>
            </a:r>
            <a:r>
              <a:rPr lang="en-US" dirty="0"/>
              <a:t>being </a:t>
            </a:r>
            <a:r>
              <a:rPr lang="en-US" b="1" dirty="0"/>
              <a:t>bold</a:t>
            </a:r>
            <a:r>
              <a:rPr lang="en-US" dirty="0"/>
              <a:t> and a </a:t>
            </a:r>
            <a:r>
              <a:rPr lang="en-US" b="1" dirty="0"/>
              <a:t>different color</a:t>
            </a:r>
            <a:r>
              <a:rPr lang="en-US" dirty="0"/>
              <a:t>, C# is shaded, and IntelliSense is available.</a:t>
            </a:r>
          </a:p>
        </p:txBody>
      </p:sp>
    </p:spTree>
    <p:extLst>
      <p:ext uri="{BB962C8B-B14F-4D97-AF65-F5344CB8AC3E}">
        <p14:creationId xmlns:p14="http://schemas.microsoft.com/office/powerpoint/2010/main" val="2675173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Tag Helpers ?</a:t>
            </a:r>
            <a:endParaRPr lang="en-US" dirty="0"/>
          </a:p>
        </p:txBody>
      </p:sp>
      <p:sp>
        <p:nvSpPr>
          <p:cNvPr id="3" name="Content Placeholder 2"/>
          <p:cNvSpPr>
            <a:spLocks noGrp="1"/>
          </p:cNvSpPr>
          <p:nvPr>
            <p:ph idx="1"/>
          </p:nvPr>
        </p:nvSpPr>
        <p:spPr>
          <a:xfrm>
            <a:off x="1295401" y="2556932"/>
            <a:ext cx="5308599" cy="3318936"/>
          </a:xfrm>
        </p:spPr>
        <p:txBody>
          <a:bodyPr>
            <a:normAutofit lnSpcReduction="10000"/>
          </a:bodyPr>
          <a:lstStyle/>
          <a:p>
            <a:pPr algn="just">
              <a:buFont typeface="Wingdings" panose="05000000000000000000" pitchFamily="2" charset="2"/>
              <a:buChar char="Ø"/>
            </a:pPr>
            <a:r>
              <a:rPr lang="en-US" dirty="0" smtClean="0"/>
              <a:t>Let us easily </a:t>
            </a:r>
            <a:r>
              <a:rPr lang="en-US" b="1" dirty="0"/>
              <a:t>integrate</a:t>
            </a:r>
            <a:r>
              <a:rPr lang="en-US" dirty="0"/>
              <a:t> </a:t>
            </a:r>
            <a:r>
              <a:rPr lang="en-US" dirty="0" smtClean="0"/>
              <a:t>server-side </a:t>
            </a:r>
            <a:r>
              <a:rPr lang="en-US" dirty="0"/>
              <a:t>values, such as those in your </a:t>
            </a:r>
            <a:r>
              <a:rPr lang="en-US" b="1" dirty="0"/>
              <a:t>view model</a:t>
            </a:r>
            <a:r>
              <a:rPr lang="en-US" dirty="0"/>
              <a:t>, </a:t>
            </a:r>
            <a:r>
              <a:rPr lang="en-US" b="1" dirty="0"/>
              <a:t>with the generated HTML</a:t>
            </a:r>
            <a:r>
              <a:rPr lang="en-US" dirty="0"/>
              <a:t>. </a:t>
            </a:r>
          </a:p>
          <a:p>
            <a:pPr algn="just">
              <a:buFont typeface="Wingdings" panose="05000000000000000000" pitchFamily="2" charset="2"/>
              <a:buChar char="Ø"/>
            </a:pPr>
            <a:r>
              <a:rPr lang="en-US" dirty="0" smtClean="0"/>
              <a:t>Tag </a:t>
            </a:r>
            <a:r>
              <a:rPr lang="en-US" dirty="0"/>
              <a:t>Helpers are used to </a:t>
            </a:r>
            <a:endParaRPr lang="en-US" dirty="0" smtClean="0"/>
          </a:p>
          <a:p>
            <a:pPr lvl="1" algn="just">
              <a:buFont typeface="Wingdings" panose="05000000000000000000" pitchFamily="2" charset="2"/>
              <a:buChar char="Ø"/>
            </a:pPr>
            <a:r>
              <a:rPr lang="en-US" dirty="0" smtClean="0"/>
              <a:t>Automatically </a:t>
            </a:r>
            <a:r>
              <a:rPr lang="en-US" b="1" dirty="0"/>
              <a:t>populate</a:t>
            </a:r>
            <a:r>
              <a:rPr lang="en-US" dirty="0"/>
              <a:t> the values from the view </a:t>
            </a:r>
            <a:r>
              <a:rPr lang="en-US" dirty="0" smtClean="0"/>
              <a:t>model.</a:t>
            </a:r>
          </a:p>
          <a:p>
            <a:pPr lvl="1" algn="just">
              <a:buFont typeface="Wingdings" panose="05000000000000000000" pitchFamily="2" charset="2"/>
              <a:buChar char="Ø"/>
            </a:pPr>
            <a:r>
              <a:rPr lang="en-US" dirty="0" smtClean="0"/>
              <a:t>Choose </a:t>
            </a:r>
            <a:r>
              <a:rPr lang="en-US" dirty="0"/>
              <a:t>the correct input type to </a:t>
            </a:r>
            <a:r>
              <a:rPr lang="en-US" dirty="0" smtClean="0"/>
              <a:t>display.</a:t>
            </a:r>
          </a:p>
          <a:p>
            <a:pPr lvl="1" algn="just">
              <a:buFont typeface="Wingdings" panose="05000000000000000000" pitchFamily="2" charset="2"/>
              <a:buChar char="Ø"/>
            </a:pPr>
            <a:r>
              <a:rPr lang="en-US" dirty="0" smtClean="0"/>
              <a:t>Display </a:t>
            </a:r>
            <a:r>
              <a:rPr lang="en-US" dirty="0"/>
              <a:t>any validation </a:t>
            </a:r>
            <a:r>
              <a:rPr lang="en-US" dirty="0" smtClean="0"/>
              <a:t>errors.</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5</a:t>
            </a:fld>
            <a:endParaRPr lang="en-US" dirty="0"/>
          </a:p>
        </p:txBody>
      </p:sp>
      <p:pic>
        <p:nvPicPr>
          <p:cNvPr id="4" name="Picture 3"/>
          <p:cNvPicPr>
            <a:picLocks noChangeAspect="1"/>
          </p:cNvPicPr>
          <p:nvPr/>
        </p:nvPicPr>
        <p:blipFill rotWithShape="1">
          <a:blip r:embed="rId3"/>
          <a:srcRect l="15833" t="16173" r="31944" b="12963"/>
          <a:stretch/>
        </p:blipFill>
        <p:spPr>
          <a:xfrm>
            <a:off x="6690628" y="2556932"/>
            <a:ext cx="4495800" cy="3431635"/>
          </a:xfrm>
          <a:prstGeom prst="rect">
            <a:avLst/>
          </a:prstGeom>
        </p:spPr>
      </p:pic>
    </p:spTree>
    <p:extLst>
      <p:ext uri="{BB962C8B-B14F-4D97-AF65-F5344CB8AC3E}">
        <p14:creationId xmlns:p14="http://schemas.microsoft.com/office/powerpoint/2010/main" val="2690049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forms using Tag Helpers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You </a:t>
            </a:r>
            <a:r>
              <a:rPr lang="en-US" dirty="0"/>
              <a:t>can use </a:t>
            </a:r>
            <a:r>
              <a:rPr lang="en-US" dirty="0" smtClean="0"/>
              <a:t>Tag Helpers </a:t>
            </a:r>
          </a:p>
          <a:p>
            <a:pPr lvl="1" algn="just">
              <a:buFont typeface="Wingdings" panose="05000000000000000000" pitchFamily="2" charset="2"/>
              <a:buChar char="Ø"/>
            </a:pPr>
            <a:r>
              <a:rPr lang="en-US" dirty="0" smtClean="0"/>
              <a:t>to </a:t>
            </a:r>
            <a:r>
              <a:rPr lang="en-US" b="1" dirty="0"/>
              <a:t>generate HTML markup </a:t>
            </a:r>
            <a:r>
              <a:rPr lang="en-US" dirty="0"/>
              <a:t>based </a:t>
            </a:r>
            <a:r>
              <a:rPr lang="en-US" dirty="0" smtClean="0"/>
              <a:t>on </a:t>
            </a:r>
            <a:r>
              <a:rPr lang="en-US" b="1" dirty="0" smtClean="0"/>
              <a:t>properties</a:t>
            </a:r>
            <a:r>
              <a:rPr lang="en-US" dirty="0" smtClean="0"/>
              <a:t> </a:t>
            </a:r>
            <a:r>
              <a:rPr lang="en-US" dirty="0"/>
              <a:t>of your </a:t>
            </a:r>
            <a:r>
              <a:rPr lang="en-US" b="1" dirty="0">
                <a:solidFill>
                  <a:srgbClr val="FF0000"/>
                </a:solidFill>
              </a:rPr>
              <a:t>view model</a:t>
            </a:r>
            <a:r>
              <a:rPr lang="en-US" dirty="0"/>
              <a:t>, </a:t>
            </a:r>
            <a:endParaRPr lang="en-US" dirty="0" smtClean="0"/>
          </a:p>
          <a:p>
            <a:pPr lvl="1" algn="just">
              <a:buFont typeface="Wingdings" panose="05000000000000000000" pitchFamily="2" charset="2"/>
              <a:buChar char="Ø"/>
            </a:pPr>
            <a:r>
              <a:rPr lang="en-US" dirty="0" smtClean="0"/>
              <a:t>creating </a:t>
            </a:r>
            <a:r>
              <a:rPr lang="en-US" dirty="0"/>
              <a:t>the correct </a:t>
            </a:r>
            <a:r>
              <a:rPr lang="en-US" b="1" dirty="0"/>
              <a:t>id</a:t>
            </a:r>
            <a:r>
              <a:rPr lang="en-US" dirty="0"/>
              <a:t> and </a:t>
            </a:r>
            <a:r>
              <a:rPr lang="en-US" b="1" dirty="0"/>
              <a:t>name</a:t>
            </a:r>
            <a:r>
              <a:rPr lang="en-US" dirty="0"/>
              <a:t> attributes </a:t>
            </a:r>
            <a:r>
              <a:rPr lang="en-US" dirty="0" smtClean="0"/>
              <a:t>of the element</a:t>
            </a:r>
          </a:p>
          <a:p>
            <a:pPr lvl="1" algn="just">
              <a:buFont typeface="Wingdings" panose="05000000000000000000" pitchFamily="2" charset="2"/>
              <a:buChar char="Ø"/>
            </a:pPr>
            <a:r>
              <a:rPr lang="en-US" b="1" dirty="0" smtClean="0"/>
              <a:t>setting the </a:t>
            </a:r>
            <a:r>
              <a:rPr lang="en-US" b="1" dirty="0"/>
              <a:t>value </a:t>
            </a:r>
            <a:r>
              <a:rPr lang="en-US" dirty="0"/>
              <a:t>of the element to the model property’s value </a:t>
            </a:r>
          </a:p>
        </p:txBody>
      </p:sp>
      <p:sp>
        <p:nvSpPr>
          <p:cNvPr id="5" name="Slide Number Placeholder 4"/>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2417871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DataAnnotations</a:t>
            </a:r>
            <a:r>
              <a:rPr lang="en-US" dirty="0" smtClean="0"/>
              <a:t> Attributes</a:t>
            </a:r>
            <a:endParaRPr lang="en-US" dirty="0"/>
          </a:p>
        </p:txBody>
      </p:sp>
      <p:pic>
        <p:nvPicPr>
          <p:cNvPr id="4" name="Content Placeholder 3"/>
          <p:cNvPicPr>
            <a:picLocks noGrp="1" noChangeAspect="1"/>
          </p:cNvPicPr>
          <p:nvPr>
            <p:ph idx="1"/>
          </p:nvPr>
        </p:nvPicPr>
        <p:blipFill rotWithShape="1">
          <a:blip r:embed="rId3"/>
          <a:srcRect l="12442" t="19042" r="10803" b="12395"/>
          <a:stretch/>
        </p:blipFill>
        <p:spPr>
          <a:xfrm>
            <a:off x="876135" y="2609385"/>
            <a:ext cx="6037621" cy="303368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7</a:t>
            </a:fld>
            <a:endParaRPr lang="en-US" dirty="0"/>
          </a:p>
        </p:txBody>
      </p:sp>
      <p:sp>
        <p:nvSpPr>
          <p:cNvPr id="6" name="Rectangle 5"/>
          <p:cNvSpPr/>
          <p:nvPr/>
        </p:nvSpPr>
        <p:spPr>
          <a:xfrm>
            <a:off x="7528930" y="2820123"/>
            <a:ext cx="3367668" cy="1477328"/>
          </a:xfrm>
          <a:prstGeom prst="rect">
            <a:avLst/>
          </a:prstGeom>
        </p:spPr>
        <p:txBody>
          <a:bodyPr wrap="square">
            <a:spAutoFit/>
          </a:bodyPr>
          <a:lstStyle/>
          <a:p>
            <a:pPr algn="just"/>
            <a:r>
              <a:rPr lang="en-US" dirty="0" smtClean="0"/>
              <a:t>These attributes </a:t>
            </a:r>
            <a:r>
              <a:rPr lang="en-US" dirty="0"/>
              <a:t>are also used by the Razor </a:t>
            </a:r>
            <a:r>
              <a:rPr lang="en-US" dirty="0" err="1"/>
              <a:t>templating</a:t>
            </a:r>
            <a:r>
              <a:rPr lang="en-US" dirty="0"/>
              <a:t> language to provide the </a:t>
            </a:r>
            <a:r>
              <a:rPr lang="en-US" dirty="0" smtClean="0"/>
              <a:t>metadata required </a:t>
            </a:r>
            <a:r>
              <a:rPr lang="en-US" dirty="0"/>
              <a:t>to </a:t>
            </a:r>
            <a:r>
              <a:rPr lang="en-US" b="1" dirty="0"/>
              <a:t>generate the correct HTML </a:t>
            </a:r>
            <a:r>
              <a:rPr lang="en-US" dirty="0"/>
              <a:t>when you use Tag Helpers.</a:t>
            </a:r>
          </a:p>
        </p:txBody>
      </p:sp>
      <p:sp>
        <p:nvSpPr>
          <p:cNvPr id="7" name="Rectangle 6"/>
          <p:cNvSpPr/>
          <p:nvPr/>
        </p:nvSpPr>
        <p:spPr>
          <a:xfrm>
            <a:off x="2200507" y="5643286"/>
            <a:ext cx="8259337" cy="646331"/>
          </a:xfrm>
          <a:prstGeom prst="rect">
            <a:avLst/>
          </a:prstGeom>
        </p:spPr>
        <p:txBody>
          <a:bodyPr wrap="square">
            <a:spAutoFit/>
          </a:bodyPr>
          <a:lstStyle/>
          <a:p>
            <a:r>
              <a:rPr lang="en-US" dirty="0">
                <a:solidFill>
                  <a:srgbClr val="FF0000"/>
                </a:solidFill>
              </a:rPr>
              <a:t>For simplicity, </a:t>
            </a:r>
            <a:r>
              <a:rPr lang="en-US" dirty="0" smtClean="0">
                <a:solidFill>
                  <a:srgbClr val="FF0000"/>
                </a:solidFill>
              </a:rPr>
              <a:t>We are using </a:t>
            </a:r>
            <a:r>
              <a:rPr lang="en-US" dirty="0">
                <a:solidFill>
                  <a:srgbClr val="FF0000"/>
                </a:solidFill>
              </a:rPr>
              <a:t>the same object for both </a:t>
            </a:r>
            <a:r>
              <a:rPr lang="en-US" dirty="0" smtClean="0">
                <a:solidFill>
                  <a:srgbClr val="FF0000"/>
                </a:solidFill>
              </a:rPr>
              <a:t>binding </a:t>
            </a:r>
            <a:r>
              <a:rPr lang="en-US" dirty="0">
                <a:solidFill>
                  <a:srgbClr val="FF0000"/>
                </a:solidFill>
              </a:rPr>
              <a:t>model and view model, but in practice you should use two separate </a:t>
            </a:r>
            <a:r>
              <a:rPr lang="en-US" dirty="0" smtClean="0">
                <a:solidFill>
                  <a:srgbClr val="FF0000"/>
                </a:solidFill>
              </a:rPr>
              <a:t>objects. </a:t>
            </a:r>
            <a:endParaRPr lang="en-US" dirty="0">
              <a:solidFill>
                <a:srgbClr val="FF0000"/>
              </a:solidFill>
            </a:endParaRPr>
          </a:p>
        </p:txBody>
      </p:sp>
    </p:spTree>
    <p:extLst>
      <p:ext uri="{BB962C8B-B14F-4D97-AF65-F5344CB8AC3E}">
        <p14:creationId xmlns:p14="http://schemas.microsoft.com/office/powerpoint/2010/main" val="3531384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25485" t="16017" r="48614" b="8697"/>
          <a:stretch/>
        </p:blipFill>
        <p:spPr>
          <a:xfrm>
            <a:off x="1371601" y="1383402"/>
            <a:ext cx="2373018" cy="387997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8</a:t>
            </a:fld>
            <a:endParaRPr lang="en-US" dirty="0"/>
          </a:p>
        </p:txBody>
      </p:sp>
      <p:pic>
        <p:nvPicPr>
          <p:cNvPr id="6" name="Picture 5"/>
          <p:cNvPicPr>
            <a:picLocks noChangeAspect="1"/>
          </p:cNvPicPr>
          <p:nvPr/>
        </p:nvPicPr>
        <p:blipFill rotWithShape="1">
          <a:blip r:embed="rId4"/>
          <a:srcRect l="23687" t="21962" r="19185" b="15248"/>
          <a:stretch/>
        </p:blipFill>
        <p:spPr>
          <a:xfrm>
            <a:off x="5006899" y="1128033"/>
            <a:ext cx="5116748" cy="3163427"/>
          </a:xfrm>
          <a:prstGeom prst="rect">
            <a:avLst/>
          </a:prstGeom>
        </p:spPr>
      </p:pic>
      <p:pic>
        <p:nvPicPr>
          <p:cNvPr id="7" name="Picture 6"/>
          <p:cNvPicPr>
            <a:picLocks noChangeAspect="1"/>
          </p:cNvPicPr>
          <p:nvPr/>
        </p:nvPicPr>
        <p:blipFill rotWithShape="1">
          <a:blip r:embed="rId5"/>
          <a:srcRect l="24007" t="37281" r="26312" b="36430"/>
          <a:stretch/>
        </p:blipFill>
        <p:spPr>
          <a:xfrm>
            <a:off x="5040353" y="4077556"/>
            <a:ext cx="5116747" cy="1542664"/>
          </a:xfrm>
          <a:prstGeom prst="rect">
            <a:avLst/>
          </a:prstGeom>
        </p:spPr>
      </p:pic>
    </p:spTree>
    <p:extLst>
      <p:ext uri="{BB962C8B-B14F-4D97-AF65-F5344CB8AC3E}">
        <p14:creationId xmlns:p14="http://schemas.microsoft.com/office/powerpoint/2010/main" val="28836281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25675" t="13328" r="28007" b="12731"/>
          <a:stretch/>
        </p:blipFill>
        <p:spPr>
          <a:xfrm>
            <a:off x="3444556" y="731723"/>
            <a:ext cx="4833416" cy="4340209"/>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9</a:t>
            </a:fld>
            <a:endParaRPr lang="en-US" dirty="0"/>
          </a:p>
        </p:txBody>
      </p:sp>
      <p:pic>
        <p:nvPicPr>
          <p:cNvPr id="6" name="Picture 5"/>
          <p:cNvPicPr>
            <a:picLocks noChangeAspect="1"/>
          </p:cNvPicPr>
          <p:nvPr/>
        </p:nvPicPr>
        <p:blipFill rotWithShape="1">
          <a:blip r:embed="rId4"/>
          <a:srcRect l="27837" t="34066" r="30673" b="45887"/>
          <a:stretch/>
        </p:blipFill>
        <p:spPr>
          <a:xfrm>
            <a:off x="3367554" y="4812018"/>
            <a:ext cx="4833415" cy="1436382"/>
          </a:xfrm>
          <a:prstGeom prst="rect">
            <a:avLst/>
          </a:prstGeom>
        </p:spPr>
      </p:pic>
    </p:spTree>
    <p:extLst>
      <p:ext uri="{BB962C8B-B14F-4D97-AF65-F5344CB8AC3E}">
        <p14:creationId xmlns:p14="http://schemas.microsoft.com/office/powerpoint/2010/main" val="6554537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4264</TotalTime>
  <Words>3149</Words>
  <Application>Microsoft Office PowerPoint</Application>
  <PresentationFormat>Widescreen</PresentationFormat>
  <Paragraphs>292</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Garamond</vt:lpstr>
      <vt:lpstr>Wingdings</vt:lpstr>
      <vt:lpstr>Organic</vt:lpstr>
      <vt:lpstr>ASP.Net Core –Building forms with Tag Helpers</vt:lpstr>
      <vt:lpstr>Introduction</vt:lpstr>
      <vt:lpstr>PowerPoint Presentation</vt:lpstr>
      <vt:lpstr>Tag Helpers vs Html elements</vt:lpstr>
      <vt:lpstr>Why Tag Helpers ?</vt:lpstr>
      <vt:lpstr>Creating forms using Tag Helpers</vt:lpstr>
      <vt:lpstr>DataAnnotations Attributes</vt:lpstr>
      <vt:lpstr>PowerPoint Presentation</vt:lpstr>
      <vt:lpstr>PowerPoint Presentation</vt:lpstr>
      <vt:lpstr>asp-action and asp-controller </vt:lpstr>
      <vt:lpstr>asp-route-*</vt:lpstr>
      <vt:lpstr>asp-route</vt:lpstr>
      <vt:lpstr>The Label Tag Helper</vt:lpstr>
      <vt:lpstr>The Label Tag Helper</vt:lpstr>
      <vt:lpstr>The Input and Textarea Tag Helpers</vt:lpstr>
      <vt:lpstr>The Input and Textarea Tag Helpers</vt:lpstr>
      <vt:lpstr>Example</vt:lpstr>
      <vt:lpstr>PowerPoint Presentation</vt:lpstr>
      <vt:lpstr>Input Tag Helpers</vt:lpstr>
      <vt:lpstr>asp-format</vt:lpstr>
      <vt:lpstr>Text Area Tag Helper</vt:lpstr>
      <vt:lpstr>The Select Tag Helper</vt:lpstr>
      <vt:lpstr>The Select Tag Helper</vt:lpstr>
      <vt:lpstr>select element in Razor</vt:lpstr>
      <vt:lpstr>The Validation Message Tag Helper</vt:lpstr>
      <vt:lpstr>Validation Summary Tag Helper</vt:lpstr>
      <vt:lpstr>PowerPoint Presentation</vt:lpstr>
      <vt:lpstr> Generating links with the Anchor Tag Helper</vt:lpstr>
      <vt:lpstr>Anchor tag Helper properties</vt:lpstr>
      <vt:lpstr>Cache-busting with the Append Version Tag Helper</vt:lpstr>
      <vt:lpstr>Append Tag Helper</vt:lpstr>
      <vt:lpstr>Using conditional markup with the Environment Tag Helper</vt:lpstr>
      <vt:lpstr>Summary</vt:lpstr>
      <vt:lpstr>Summary</vt:lpstr>
      <vt:lpstr>Summary</vt:lpstr>
      <vt:lpstr>Summary</vt:lpstr>
      <vt:lpstr>Summary</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Kamal</cp:lastModifiedBy>
  <cp:revision>452</cp:revision>
  <dcterms:created xsi:type="dcterms:W3CDTF">2019-01-13T08:03:18Z</dcterms:created>
  <dcterms:modified xsi:type="dcterms:W3CDTF">2019-04-08T12:15:22Z</dcterms:modified>
</cp:coreProperties>
</file>